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33" r:id="rId40"/>
    <p:sldId id="335" r:id="rId41"/>
    <p:sldId id="337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1DC00"/>
    <a:srgbClr val="42B200"/>
    <a:srgbClr val="014A01"/>
    <a:srgbClr val="380069"/>
    <a:srgbClr val="000000"/>
    <a:srgbClr val="A75151"/>
    <a:srgbClr val="73EFF7"/>
    <a:srgbClr val="D67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 varScale="1">
        <p:scale>
          <a:sx n="87" d="100"/>
          <a:sy n="87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54" y="331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B6A551E-7394-4037-AE01-14D32FF80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1000" b="0"/>
              <a:t>Van Horne &amp; Wachowicz, </a:t>
            </a:r>
          </a:p>
          <a:p>
            <a:pPr algn="ctr">
              <a:defRPr/>
            </a:pPr>
            <a:r>
              <a:rPr lang="en-US" sz="1000" b="0"/>
              <a:t>© 2001 Prentice-Hall, Inc.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C29EF014-BB9E-4B1F-BAFA-043BBCA17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8513763"/>
            <a:ext cx="64770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>
                <a:solidFill>
                  <a:schemeClr val="tx1"/>
                </a:solidFill>
              </a:rPr>
              <a:t>IV - </a:t>
            </a:r>
            <a:fld id="{D827E49F-CED4-477B-8447-6529BFE6AB19}" type="slidenum">
              <a:rPr lang="en-US" altLang="en-US" sz="1200" b="0">
                <a:solidFill>
                  <a:schemeClr val="tx1"/>
                </a:solidFill>
              </a:rPr>
              <a:pPr/>
              <a:t>‹#›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85DBEFFE-41CC-4794-9DD9-95A2B6FA6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00013"/>
            <a:ext cx="4354512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1400"/>
              <a:t>Fundamentals of Financial Management, 11/e</a:t>
            </a:r>
          </a:p>
          <a:p>
            <a:pPr algn="ctr">
              <a:defRPr/>
            </a:pPr>
            <a:r>
              <a:rPr lang="en-US" sz="1400"/>
              <a:t>Chapter 4: The Valuation of Long-Term Securities</a:t>
            </a:r>
          </a:p>
        </p:txBody>
      </p:sp>
      <p:sp>
        <p:nvSpPr>
          <p:cNvPr id="3077" name="Rectangle 6">
            <a:extLst>
              <a:ext uri="{FF2B5EF4-FFF2-40B4-BE49-F238E27FC236}">
                <a16:creationId xmlns:a16="http://schemas.microsoft.com/office/drawing/2014/main" id="{D019BCCC-E10D-4DCB-B8CD-E39487A7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1000" b="0"/>
              <a:t>by Gregory A. Kuhlemeyer, Ph.D.,</a:t>
            </a:r>
          </a:p>
          <a:p>
            <a:pPr algn="ctr">
              <a:defRPr/>
            </a:pPr>
            <a:r>
              <a:rPr lang="en-US" sz="1000" b="0"/>
              <a:t>Carroll College, Waukesha, WI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D74F297-F9A1-46A0-AD4F-F6E366FC12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CFE6169-A177-4B7E-B47A-BFDE3DDFDDC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EF37CCB-4AD7-4E61-86A8-0609D433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1000" b="0"/>
              <a:t>Van Horne &amp; Wachowicz, </a:t>
            </a:r>
          </a:p>
          <a:p>
            <a:pPr algn="ctr">
              <a:defRPr/>
            </a:pPr>
            <a:r>
              <a:rPr lang="en-US" sz="1000" b="0"/>
              <a:t>© 2001 Prentice-Hall, Inc.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FF28E2E-A6AF-4E1F-BE45-289307F49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8513763"/>
            <a:ext cx="64770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>
                <a:solidFill>
                  <a:schemeClr val="tx1"/>
                </a:solidFill>
              </a:rPr>
              <a:t>IV - </a:t>
            </a:r>
            <a:fld id="{463F5D05-DD94-4C03-9864-F8172D3CE042}" type="slidenum">
              <a:rPr lang="en-US" altLang="en-US" sz="1200" b="0">
                <a:solidFill>
                  <a:schemeClr val="tx1"/>
                </a:solidFill>
              </a:rPr>
              <a:pPr/>
              <a:t>‹#›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A52EBDE0-BDA6-4C7C-8EB9-330699C2B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1000" b="0"/>
              <a:t>by Gregory A. Kuhlemeyer, Ph.D.,</a:t>
            </a:r>
          </a:p>
          <a:p>
            <a:pPr algn="ctr">
              <a:defRPr/>
            </a:pPr>
            <a:r>
              <a:rPr lang="en-US" sz="1000" b="0"/>
              <a:t>Carroll College, Waukesha, WI 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2299936C-AF3B-4909-A5E1-5834FC130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00013"/>
            <a:ext cx="4354512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1400"/>
              <a:t>Fundamentals of Financial Management, 11/e</a:t>
            </a:r>
          </a:p>
          <a:p>
            <a:pPr algn="ctr">
              <a:defRPr/>
            </a:pPr>
            <a:r>
              <a:rPr lang="en-US" sz="1400"/>
              <a:t>Chapter 4: The Valuation of Long-Term Securities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81050E3-5606-4AE5-A2BA-6B6F269F3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7BBC214-14A0-4E0C-A3DF-FFD71917D5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27F124C-6077-4DD7-96D6-CCF896FD10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10B7325-F07B-4573-9CCB-1455AB0CE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BFE2AD7-683A-419E-ACFB-149B2CC604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5C82C33-79E2-4AF0-95CF-2D3C30C8C4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90EC1F7-EBC5-49CF-9333-D2EBEF321F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10CF41A-9325-42B8-BE5C-AEE98390B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6B0E281-C06F-4EC5-9743-C4210BDB41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F6B0FCA-FFBE-4884-82C3-D7B1E7B63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D94A1CF-4AEB-4B55-AB54-6D462EDDFF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3BB7DAC-A833-43BE-BA83-D93305A59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B58356D-E45A-498C-995C-EF0B4D2C42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5C9FE22-8048-4BDE-B2A0-35A1542CA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4A10D39-B87F-4B3D-AEBF-5B2F6D7127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BB0321C-8B5A-45A6-8BA0-21DD3CB1C2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FDEC0AD-187A-4C7C-BD78-F331E1B921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D49A7F8-2D3A-4E59-8330-6B4B050FC1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F314532-8AC3-45F6-8804-F37202423B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04F9CAB-21CB-465D-82AA-7B9FFD6B7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0E741E9-0C55-40FE-B08E-AE4686C713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4F0AA5F-47F9-4A52-93A7-5C13F51C1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86A0578-32AD-4148-84E5-16AD09A4D9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97DCC64-14E5-4F57-97DE-2E20080D0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25F728E-BD9B-425F-864D-7C2AC5A843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96030C3-2AA9-468E-9272-C18A7EBE7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74D2BD1-EAD7-4DC1-9515-5A805AAC36B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DBAB33A-5284-4320-86DB-451683198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6107DB1-8322-4B10-B235-C9FB466CDF4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4362553-9DC6-42C7-B0C9-92B4197DA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8982B96-0900-4136-83BD-52E49C0AC5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4E3B89E-67EF-4987-9CA2-92BA3772D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223EA217-5841-4AA7-B2CD-718E7EA597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56FFFEBF-E54E-47E2-972E-4507F8C8B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3B5CBEA-B14B-4ED3-AC80-CE96EF6BD9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2CA0093-90E3-4FFD-84CF-5BB624EC2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F3B0CA59-8962-41A8-AF3C-E250074ECAD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E254340-A903-4327-B03E-7889C7809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BFABE549-F197-4750-B827-A9E04FF66A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BE0D15B-3D21-4851-B3E8-A0AF816EF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283CB8C-BE48-4F81-97FA-33CD9D31CC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224458C-2AFC-41E3-BC5E-85CC2BFB8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49EC9C8C-34AD-4CB6-960D-0D63E2281C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6BD735C2-B4E8-4731-8D21-2A6FC1A5A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96A91D9-54B0-4E55-855A-9FD7F0DD0E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81F2C15-137C-410B-8996-3F363C031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1DA92857-3FEA-4AC3-8652-F8BBF3CDF9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9F80C645-48ED-4316-92C4-06B2E7E808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50610C84-D776-4E37-9717-2522E8C58F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182A2CF0-5699-4DAA-8E43-7E4409E0B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D062217E-9665-40A9-AB9A-CF486B2D06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BBFB2F56-D2EE-47E1-963E-34600782C0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2EA01C94-A706-4168-86DA-AA28EE363A4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62ED1816-0C44-4F89-A4AC-6F671F1C2A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74D01AC2-3CA8-450D-A9E5-52218189AE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D47271A-692C-4701-8F90-F0D5AD3F5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09A8F943-51E0-425E-928E-CC610BD9BCE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064CF171-B3F5-49C1-8E1F-43A5B0E30E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BBB7EF5C-D5DD-4188-9036-40D8D49FDC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6ED7214A-C238-4CA5-8276-C5EEE10CC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27FC3AF6-04BE-4361-B68E-030FB1D672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812D7A57-FA45-487D-8FC7-8AB65C81A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BD6F41B7-FF02-4119-B62F-940EC9A674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7772DC5-DD45-4D63-8142-7A6DD400A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9AEEFF93-F997-4B4C-B6F7-3CF9DDEF00C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832CC845-4B04-4363-A4D5-C808D91EB0E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D9A0A01-5B82-47A0-9410-E083CFE118E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13DA0E6-F929-4F8A-BACA-48553423F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0D2B98-33E8-4755-A1E6-85EC1C3D19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0948CAE3-8D03-4B81-B9B3-BDD6D1B7EB4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8F69B294-4B98-4035-A7ED-4DE054582B8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E917A257-DA3A-4960-AD63-77C32B74359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C9A3449A-DEFF-44FD-87C8-81907B0F1D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BE157C57-5A88-4AD2-9F38-375A55A29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A5FA1F64-D72F-41E0-94BF-80EA134830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BB336CF6-B39E-492F-AE7D-033560C4C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94C18E8A-6287-4262-AAD5-06D9F035759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3FFA8F37-BFE4-45C2-B07F-D8CE8B83B7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ECCF6883-34A1-4FAD-8550-84EC33EE49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D1C7A2F7-8A48-4A11-B766-A649022A0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205F807D-2365-4DC2-AED3-F9CFF157ED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4DA1D28B-E828-4017-AFA9-102A60CCAA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DCFF1935-1031-44A4-8421-3FFA9A1390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9ACA0D98-FC8D-48A8-B50C-CD0C5A406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03A19880-DCDB-49A0-A7D3-8380056C7D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F0836A3A-527A-4B4A-82A6-61066EC85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7BA128E4-E6B8-42DD-AA5C-0FD28E6C7C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1FFF7370-5F3D-43A9-AA61-CED0595B6D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92936C7-AD89-442A-A2BD-EDB0B1249B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808DE07-7619-46B9-8995-522326DF7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844CB553-8660-4E19-A67A-02390FB35E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07A62DDF-8FAD-414F-B45D-05323AD2D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FB8F29D7-7695-467F-8DEA-855931E199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210A8CE5-A436-4ACB-8DC5-F45E8C84DD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3802D5B3-26C4-40A2-AFC1-7EF28EA0261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15BF2ED4-3C75-4035-8A07-9EF889248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C853F911-A88B-43A3-9F84-FDEB40B1FD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17B7365D-32A1-40C8-A0D6-359F386CF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9D2AB05-0E77-45D1-BD63-D9062B12DB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665226A2-B319-4718-9A16-AC5B9EF84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AB9C3FBA-8EE3-4571-A615-7EA969A9FF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5FB34EEF-069B-42E7-B2E1-EF91F08B8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9B605F2B-4704-44AB-BACC-2E709C802C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20127ECD-691E-4580-93BD-88981238F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89B8E912-FF9A-4A2C-8D20-12A3E9B1DA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62D76FBA-B0AD-4623-8AA0-05434E42E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1495B04A-271C-4B42-877A-040E160BDD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BB795112-EE03-4033-9386-C442BD2C5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D6E8C812-6A8F-4D2C-820E-05A390BFA5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F56A041B-DFEC-41D6-A4D5-0161D2E469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57E7A83-73AF-40E0-A813-858B096DBB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AA8D221-7A2D-423B-900F-7FBFD0E7D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7E75862-F59B-4C1D-9828-9B35DB0FAF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464E290-2AB2-4B1C-A4E0-9E68F0592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AE8C1E2-78E5-40C6-B5B8-244FC00D0A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D564755-C6E9-4BC7-B12B-6376D0AD35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E92EDF9-0C8D-4987-832F-DAA467139E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3D98851-ACCE-408E-A1EF-B729C4F2C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83748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748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8510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97384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29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337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60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610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569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146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090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471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570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8968A0-3A48-4078-AAF3-B6056A462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76250"/>
            <a:ext cx="67818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6977D7-71DA-427B-BAE5-DAE8E023B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 Second Level</a:t>
            </a:r>
          </a:p>
          <a:p>
            <a:pPr lvl="2"/>
            <a:r>
              <a:rPr lang="en-US" altLang="en-US"/>
              <a:t> Third Level</a:t>
            </a:r>
          </a:p>
          <a:p>
            <a:pPr lvl="3"/>
            <a:r>
              <a:rPr lang="en-US" altLang="en-US"/>
              <a:t> Fourth Level</a:t>
            </a:r>
          </a:p>
          <a:p>
            <a:pPr lvl="4"/>
            <a:r>
              <a:rPr lang="en-US" altLang="en-US"/>
              <a:t> 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5F107E-BC65-4248-8583-9A9A888E8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6378575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/>
              <a:t>4-</a:t>
            </a:r>
            <a:fld id="{A624CD34-C5E6-4E97-AB68-AE7FA6BA50F5}" type="slidenum">
              <a:rPr lang="en-US" altLang="en-US" sz="1800" b="0"/>
              <a:pPr/>
              <a:t>‹#›</a:t>
            </a:fld>
            <a:endParaRPr lang="en-US" altLang="en-US" sz="1800" b="0"/>
          </a:p>
        </p:txBody>
      </p:sp>
      <p:pic>
        <p:nvPicPr>
          <p:cNvPr id="1029" name="Picture 9" descr="cover">
            <a:extLst>
              <a:ext uri="{FF2B5EF4-FFF2-40B4-BE49-F238E27FC236}">
                <a16:creationId xmlns:a16="http://schemas.microsoft.com/office/drawing/2014/main" id="{ACF942DB-C904-45CE-A393-62E4E8A405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0668C62-669F-4395-9382-E2A55BF3A5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sz="7200" b="1"/>
              <a:t>Chapter 4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DAD23F1-135B-4324-A3B5-0D97B86C87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8001000" cy="3124200"/>
          </a:xfrm>
          <a:effectLst>
            <a:outerShdw dist="179605" dir="2700000" algn="ctr" rotWithShape="0">
              <a:schemeClr val="bg2"/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6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The Valuation of Long-Term Securities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>
            <a:extLst>
              <a:ext uri="{FF2B5EF4-FFF2-40B4-BE49-F238E27FC236}">
                <a16:creationId xmlns:a16="http://schemas.microsoft.com/office/drawing/2014/main" id="{894C72C8-83D4-4D79-8932-AE54D91A2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97043EB-0C3C-48F0-83E8-CBA3F676F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/>
              <a:t>Perpetual Bond Example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162F024B-EB42-4CD8-9E45-67BF01924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1905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3200" dirty="0"/>
              <a:t>Bond </a:t>
            </a:r>
            <a:r>
              <a:rPr lang="en-US" sz="3200" dirty="0">
                <a:solidFill>
                  <a:srgbClr val="00B050"/>
                </a:solidFill>
              </a:rPr>
              <a:t>P</a:t>
            </a:r>
            <a:r>
              <a:rPr lang="en-US" sz="3200" dirty="0"/>
              <a:t> has a $1,000 face value and provides an </a:t>
            </a:r>
            <a:r>
              <a:rPr lang="en-US" sz="3200" dirty="0">
                <a:solidFill>
                  <a:srgbClr val="380069"/>
                </a:solidFill>
              </a:rPr>
              <a:t>8% coupon</a:t>
            </a:r>
            <a:r>
              <a:rPr lang="en-US" sz="3200" dirty="0"/>
              <a:t>.  The appropriate </a:t>
            </a:r>
            <a:r>
              <a:rPr lang="en-US" sz="3200" dirty="0">
                <a:solidFill>
                  <a:srgbClr val="42B200"/>
                </a:solidFill>
              </a:rPr>
              <a:t>discount rate is 10%</a:t>
            </a:r>
            <a:r>
              <a:rPr lang="en-US" sz="3200" dirty="0"/>
              <a:t>.  What is the value of the </a:t>
            </a:r>
            <a:r>
              <a:rPr lang="en-U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perpetual bond</a:t>
            </a:r>
            <a:r>
              <a:rPr lang="en-US" sz="3200" dirty="0"/>
              <a:t>?</a:t>
            </a:r>
            <a:endParaRPr lang="en-US" sz="2800" dirty="0"/>
          </a:p>
          <a:p>
            <a:pPr marL="0" indent="0" algn="ctr">
              <a:lnSpc>
                <a:spcPct val="90000"/>
              </a:lnSpc>
              <a:buFont typeface="Monotype Sorts" pitchFamily="2" charset="2"/>
              <a:buNone/>
              <a:defRPr/>
            </a:pPr>
            <a:endParaRPr lang="en-US" sz="1000" dirty="0"/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800" dirty="0"/>
              <a:t>   </a:t>
            </a:r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F0076D5F-E939-4DAE-B2F2-9A6D239080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629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6">
            <a:extLst>
              <a:ext uri="{FF2B5EF4-FFF2-40B4-BE49-F238E27FC236}">
                <a16:creationId xmlns:a16="http://schemas.microsoft.com/office/drawing/2014/main" id="{6A111ADC-DEEA-4D34-AD38-DFDA48AA2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962400"/>
            <a:ext cx="8001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752B057B-601F-4BC6-99F0-914C65FD5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0"/>
            <a:ext cx="8382000" cy="24384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endParaRPr 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	  = $1,000 ( </a:t>
            </a:r>
            <a:r>
              <a:rPr lang="en-US" sz="2800" dirty="0">
                <a:solidFill>
                  <a:srgbClr val="380069"/>
                </a:solidFill>
                <a:latin typeface="Arial" panose="020B0604020202020204" pitchFamily="34" charset="0"/>
              </a:rPr>
              <a:t>8%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)	 = 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$80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sz="2800" dirty="0" err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</a:t>
            </a:r>
            <a:r>
              <a:rPr lang="en-US" sz="2800" baseline="-25000" dirty="0" err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</a:t>
            </a:r>
            <a:r>
              <a:rPr lang="en-US" sz="2800" dirty="0">
                <a:solidFill>
                  <a:srgbClr val="42B2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	  = </a:t>
            </a:r>
            <a:r>
              <a:rPr lang="en-US" sz="28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10%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V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	  = 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/ </a:t>
            </a:r>
            <a:r>
              <a:rPr lang="en-US" sz="2800" dirty="0" err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</a:t>
            </a:r>
            <a:r>
              <a:rPr lang="en-US" sz="2800" baseline="-25000" dirty="0" err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	Interest Payment/Required rate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	  = 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$80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/ </a:t>
            </a:r>
            <a:r>
              <a:rPr lang="en-US" sz="28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10%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=</a:t>
            </a:r>
            <a:r>
              <a:rPr 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$800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9">
            <a:extLst>
              <a:ext uri="{FF2B5EF4-FFF2-40B4-BE49-F238E27FC236}">
                <a16:creationId xmlns:a16="http://schemas.microsoft.com/office/drawing/2014/main" id="{6C1EB428-853C-4B8C-B3B9-D60D5045C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505200"/>
            <a:ext cx="7620000" cy="990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24579" name="Line 2">
            <a:extLst>
              <a:ext uri="{FF2B5EF4-FFF2-40B4-BE49-F238E27FC236}">
                <a16:creationId xmlns:a16="http://schemas.microsoft.com/office/drawing/2014/main" id="{22FA04E2-5702-4C09-8BE8-6FCCDFBBE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514DDAF-6854-453A-B511-E6EBA03C2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/>
              <a:t>Different Types of Bonds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3628BAE9-7AF7-45C8-8DAC-FED7FA56B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4163" y="1882775"/>
            <a:ext cx="8610600" cy="1544638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dirty="0"/>
              <a:t>A </a:t>
            </a:r>
            <a:r>
              <a:rPr lang="en-US" sz="24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non-zero coupon-paying bond</a:t>
            </a:r>
            <a:r>
              <a:rPr lang="en-US" sz="2400" dirty="0"/>
              <a:t> is a coupon-paying bond with a finite life. So the Interest Stream PLUS the terminal or Maturity Value both are considered during valuation</a:t>
            </a:r>
          </a:p>
        </p:txBody>
      </p:sp>
      <p:sp>
        <p:nvSpPr>
          <p:cNvPr id="24582" name="Line 5">
            <a:extLst>
              <a:ext uri="{FF2B5EF4-FFF2-40B4-BE49-F238E27FC236}">
                <a16:creationId xmlns:a16="http://schemas.microsoft.com/office/drawing/2014/main" id="{85E2A382-A460-4BB0-8D57-7B521B8A43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629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38B8EA2D-B8A3-4E60-8762-D6CFD09C8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3978275"/>
            <a:ext cx="15033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</a:t>
            </a:r>
            <a:r>
              <a:rPr lang="en-US" altLang="en-US" sz="2800">
                <a:solidFill>
                  <a:srgbClr val="014A01"/>
                </a:solidFill>
              </a:rPr>
              <a:t>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d</a:t>
            </a:r>
            <a:r>
              <a:rPr lang="en-US" altLang="en-US" sz="2800"/>
              <a:t>)</a:t>
            </a:r>
            <a:r>
              <a:rPr lang="en-US" altLang="en-US" sz="2800" baseline="30000"/>
              <a:t>1</a:t>
            </a: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9A4F9CB6-66AB-4B6A-9925-D5E26141B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313" y="3978275"/>
            <a:ext cx="15033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d</a:t>
            </a:r>
            <a:r>
              <a:rPr lang="en-US" altLang="en-US" sz="2800"/>
              <a:t>)</a:t>
            </a:r>
            <a:r>
              <a:rPr lang="en-US" altLang="en-US" sz="2800" baseline="30000"/>
              <a:t>2</a:t>
            </a: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35E0C88D-50CB-4D50-A28B-27718C829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3978275"/>
            <a:ext cx="15319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 dirty="0"/>
              <a:t>(1 + </a:t>
            </a:r>
            <a:r>
              <a:rPr lang="en-US" sz="2800" dirty="0" err="1">
                <a:solidFill>
                  <a:srgbClr val="42B200"/>
                </a:solidFill>
              </a:rPr>
              <a:t>k</a:t>
            </a:r>
            <a:r>
              <a:rPr lang="en-US" sz="2800" baseline="-25000" dirty="0" err="1">
                <a:solidFill>
                  <a:srgbClr val="42B200"/>
                </a:solidFill>
              </a:rPr>
              <a:t>d</a:t>
            </a:r>
            <a:r>
              <a:rPr lang="en-US" sz="2800" dirty="0"/>
              <a:t>)</a:t>
            </a:r>
            <a:r>
              <a:rPr lang="en-US" sz="3200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24586" name="Rectangle 9">
            <a:extLst>
              <a:ext uri="{FF2B5EF4-FFF2-40B4-BE49-F238E27FC236}">
                <a16:creationId xmlns:a16="http://schemas.microsoft.com/office/drawing/2014/main" id="{A4E5263A-A16B-4CCE-ADA8-D5CD0A9C9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3657600"/>
            <a:ext cx="879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V =</a:t>
            </a:r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8525AF2A-3FF6-40A8-AAAD-9B233CEF6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37338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8C9DAA52-9240-48BD-9C4F-8B07C9F69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3733800"/>
            <a:ext cx="134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 ... +</a:t>
            </a:r>
          </a:p>
        </p:txBody>
      </p:sp>
      <p:sp>
        <p:nvSpPr>
          <p:cNvPr id="24589" name="Line 12">
            <a:extLst>
              <a:ext uri="{FF2B5EF4-FFF2-40B4-BE49-F238E27FC236}">
                <a16:creationId xmlns:a16="http://schemas.microsoft.com/office/drawing/2014/main" id="{7623983F-AF7C-45BC-9CB7-6367A94FC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3">
            <a:extLst>
              <a:ext uri="{FF2B5EF4-FFF2-40B4-BE49-F238E27FC236}">
                <a16:creationId xmlns:a16="http://schemas.microsoft.com/office/drawing/2014/main" id="{B76C27D3-C57A-4DD8-8AA6-BE1675687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4">
            <a:extLst>
              <a:ext uri="{FF2B5EF4-FFF2-40B4-BE49-F238E27FC236}">
                <a16:creationId xmlns:a16="http://schemas.microsoft.com/office/drawing/2014/main" id="{E6EFE099-8A35-48B0-A60E-D6F02A609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B997FED2-483F-4F20-9452-5E30FE9B6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9313" y="3429000"/>
            <a:ext cx="307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</a:t>
            </a:r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344A334C-FAFC-495C-8A6B-8BAFA2EDA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713" y="3429000"/>
            <a:ext cx="1514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 </a:t>
            </a:r>
            <a:r>
              <a:rPr lang="en-US" altLang="en-US"/>
              <a:t>+</a:t>
            </a:r>
            <a:r>
              <a:rPr lang="en-US" altLang="en-US">
                <a:solidFill>
                  <a:schemeClr val="tx2"/>
                </a:solidFill>
              </a:rPr>
              <a:t> MV</a:t>
            </a:r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3DB3A0A3-7DC7-4C52-9D22-40B4A5429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3429000"/>
            <a:ext cx="307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</a:t>
            </a:r>
          </a:p>
        </p:txBody>
      </p:sp>
      <p:sp>
        <p:nvSpPr>
          <p:cNvPr id="24595" name="Rectangle 18">
            <a:extLst>
              <a:ext uri="{FF2B5EF4-FFF2-40B4-BE49-F238E27FC236}">
                <a16:creationId xmlns:a16="http://schemas.microsoft.com/office/drawing/2014/main" id="{BF505A1A-C2DB-471E-9C3F-3F73A1DD2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4953000"/>
            <a:ext cx="8461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= </a:t>
            </a:r>
            <a:r>
              <a:rPr lang="en-US" altLang="en-US">
                <a:latin typeface="Symbol" panose="05050102010706020507" pitchFamily="18" charset="2"/>
              </a:rPr>
              <a:t>S</a:t>
            </a:r>
          </a:p>
        </p:txBody>
      </p:sp>
      <p:sp>
        <p:nvSpPr>
          <p:cNvPr id="15379" name="Rectangle 19">
            <a:extLst>
              <a:ext uri="{FF2B5EF4-FFF2-40B4-BE49-F238E27FC236}">
                <a16:creationId xmlns:a16="http://schemas.microsoft.com/office/drawing/2014/main" id="{498CCF21-8BE7-4CBD-9FF1-28F9ABFEC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4710113"/>
            <a:ext cx="3667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24597" name="Rectangle 20">
            <a:extLst>
              <a:ext uri="{FF2B5EF4-FFF2-40B4-BE49-F238E27FC236}">
                <a16:creationId xmlns:a16="http://schemas.microsoft.com/office/drawing/2014/main" id="{8DA90D49-6155-4CD8-8CD7-6877A2A2C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5441950"/>
            <a:ext cx="5540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t=1</a:t>
            </a:r>
          </a:p>
        </p:txBody>
      </p:sp>
      <p:sp>
        <p:nvSpPr>
          <p:cNvPr id="24598" name="Rectangle 21">
            <a:extLst>
              <a:ext uri="{FF2B5EF4-FFF2-40B4-BE49-F238E27FC236}">
                <a16:creationId xmlns:a16="http://schemas.microsoft.com/office/drawing/2014/main" id="{D53C0215-0E3E-4105-BA67-3FF467B75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113" y="5197475"/>
            <a:ext cx="14493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d</a:t>
            </a:r>
            <a:r>
              <a:rPr lang="en-US" altLang="en-US" sz="2800"/>
              <a:t>)</a:t>
            </a:r>
            <a:r>
              <a:rPr lang="en-US" altLang="en-US" sz="2800" baseline="30000"/>
              <a:t>t</a:t>
            </a:r>
          </a:p>
        </p:txBody>
      </p:sp>
      <p:sp>
        <p:nvSpPr>
          <p:cNvPr id="24599" name="Line 22">
            <a:extLst>
              <a:ext uri="{FF2B5EF4-FFF2-40B4-BE49-F238E27FC236}">
                <a16:creationId xmlns:a16="http://schemas.microsoft.com/office/drawing/2014/main" id="{61F89965-3CBE-4DF9-8862-DB150B9B6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1816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Rectangle 23">
            <a:extLst>
              <a:ext uri="{FF2B5EF4-FFF2-40B4-BE49-F238E27FC236}">
                <a16:creationId xmlns:a16="http://schemas.microsoft.com/office/drawing/2014/main" id="{D2CFE3A8-5ABF-4458-A629-E47C49C9E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513" y="4648200"/>
            <a:ext cx="307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</a:t>
            </a:r>
          </a:p>
        </p:txBody>
      </p:sp>
      <p:sp>
        <p:nvSpPr>
          <p:cNvPr id="15384" name="Rectangle 24">
            <a:extLst>
              <a:ext uri="{FF2B5EF4-FFF2-40B4-BE49-F238E27FC236}">
                <a16:creationId xmlns:a16="http://schemas.microsoft.com/office/drawing/2014/main" id="{DA93901F-A195-4C44-9B7A-D2C88DFE0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791200"/>
            <a:ext cx="6956425" cy="7556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>
              <a:defRPr/>
            </a:pPr>
            <a:r>
              <a:rPr lang="en-US" sz="3200"/>
              <a:t>V =  </a:t>
            </a:r>
            <a:r>
              <a:rPr lang="en-US" sz="3200">
                <a:solidFill>
                  <a:schemeClr val="tx2"/>
                </a:solidFill>
              </a:rPr>
              <a:t>I </a:t>
            </a:r>
            <a:r>
              <a:rPr lang="en-US" sz="3200"/>
              <a:t>(PVIFA 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d</a:t>
            </a:r>
            <a:r>
              <a:rPr lang="en-US" baseline="-25000"/>
              <a:t>, </a:t>
            </a:r>
            <a:r>
              <a:rPr lang="en-US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/>
              <a:t>) + </a:t>
            </a:r>
            <a:r>
              <a:rPr lang="en-US" sz="3200">
                <a:solidFill>
                  <a:schemeClr val="tx2"/>
                </a:solidFill>
              </a:rPr>
              <a:t>MV </a:t>
            </a:r>
            <a:r>
              <a:rPr lang="en-US" sz="3200"/>
              <a:t>(PVIF 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d</a:t>
            </a:r>
            <a:r>
              <a:rPr lang="en-US" baseline="-25000"/>
              <a:t>, </a:t>
            </a:r>
            <a:r>
              <a:rPr lang="en-US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/>
              <a:t>) </a:t>
            </a:r>
          </a:p>
        </p:txBody>
      </p:sp>
      <p:sp>
        <p:nvSpPr>
          <p:cNvPr id="15385" name="Rectangle 25">
            <a:extLst>
              <a:ext uri="{FF2B5EF4-FFF2-40B4-BE49-F238E27FC236}">
                <a16:creationId xmlns:a16="http://schemas.microsoft.com/office/drawing/2014/main" id="{11D07D69-59DF-4209-A62F-0C8A8348B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5197475"/>
            <a:ext cx="15319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/>
              <a:t>)</a:t>
            </a:r>
            <a:r>
              <a:rPr lang="en-US" sz="32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24603" name="Rectangle 26">
            <a:extLst>
              <a:ext uri="{FF2B5EF4-FFF2-40B4-BE49-F238E27FC236}">
                <a16:creationId xmlns:a16="http://schemas.microsoft.com/office/drawing/2014/main" id="{A6DB4F3C-608E-41DD-8347-3D96831B8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313" y="48768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24604" name="Line 27">
            <a:extLst>
              <a:ext uri="{FF2B5EF4-FFF2-40B4-BE49-F238E27FC236}">
                <a16:creationId xmlns:a16="http://schemas.microsoft.com/office/drawing/2014/main" id="{D4D3B5B2-973B-4F86-86D6-425768E5D3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Rectangle 28">
            <a:extLst>
              <a:ext uri="{FF2B5EF4-FFF2-40B4-BE49-F238E27FC236}">
                <a16:creationId xmlns:a16="http://schemas.microsoft.com/office/drawing/2014/main" id="{3ABD07C4-422F-4974-B127-66A6B465B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3" y="4648200"/>
            <a:ext cx="866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MV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D62F21F-2D39-42ED-8CBA-AED85022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350" y="4959350"/>
            <a:ext cx="1663700" cy="477838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A622BA-179F-4E81-8680-D782E8BB1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4959350"/>
            <a:ext cx="1825625" cy="477838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ABCB524-70F1-4931-8774-C78D95E3E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1905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2800" dirty="0"/>
              <a:t>Bond </a:t>
            </a:r>
            <a:r>
              <a:rPr lang="en-US" sz="2800" dirty="0">
                <a:solidFill>
                  <a:srgbClr val="00B050"/>
                </a:solidFill>
              </a:rPr>
              <a:t>C</a:t>
            </a:r>
            <a:r>
              <a:rPr lang="en-US" sz="2800" dirty="0"/>
              <a:t> has a $1,000 face value and provides an </a:t>
            </a:r>
            <a:r>
              <a:rPr lang="en-US" sz="2800" dirty="0">
                <a:solidFill>
                  <a:srgbClr val="380069"/>
                </a:solidFill>
              </a:rPr>
              <a:t>8% annual coupon</a:t>
            </a:r>
            <a:r>
              <a:rPr lang="en-US" sz="2800" dirty="0"/>
              <a:t> for </a:t>
            </a:r>
            <a:r>
              <a:rPr lang="en-US" sz="2800" dirty="0">
                <a:solidFill>
                  <a:schemeClr val="hlink"/>
                </a:solidFill>
              </a:rPr>
              <a:t>30 years</a:t>
            </a:r>
            <a:r>
              <a:rPr lang="en-US" sz="2800" dirty="0"/>
              <a:t>.  The appropriate </a:t>
            </a:r>
            <a:r>
              <a:rPr lang="en-US" sz="2800" dirty="0">
                <a:solidFill>
                  <a:srgbClr val="42B200"/>
                </a:solidFill>
              </a:rPr>
              <a:t>discount rate is 10%</a:t>
            </a:r>
            <a:r>
              <a:rPr lang="en-US" sz="2800" dirty="0"/>
              <a:t>.  What is the value of the</a:t>
            </a:r>
            <a:r>
              <a:rPr 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i="1" dirty="0"/>
              <a:t>coupon bond</a:t>
            </a:r>
            <a:r>
              <a:rPr lang="en-US" sz="2800" dirty="0"/>
              <a:t>?</a:t>
            </a:r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DA74BE32-DF26-4A53-B74A-10D18C264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9CAD290B-EF78-4D16-9BA0-3BADE25E48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/>
              <a:t>Coupon Bond Example</a:t>
            </a:r>
          </a:p>
        </p:txBody>
      </p:sp>
      <p:sp>
        <p:nvSpPr>
          <p:cNvPr id="26631" name="Line 7">
            <a:extLst>
              <a:ext uri="{FF2B5EF4-FFF2-40B4-BE49-F238E27FC236}">
                <a16:creationId xmlns:a16="http://schemas.microsoft.com/office/drawing/2014/main" id="{19679188-4F3E-4F7A-8614-6A62AEE3D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629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BE007679-279C-42D9-9472-989BF910D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025" y="36957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>
            <a:extLst>
              <a:ext uri="{FF2B5EF4-FFF2-40B4-BE49-F238E27FC236}">
                <a16:creationId xmlns:a16="http://schemas.microsoft.com/office/drawing/2014/main" id="{72F62BD4-1C2A-494C-AD55-07E3F6D631C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4648200"/>
            <a:ext cx="2286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BB64ADAC-7825-4D3A-A7AC-02EE7C8EB2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4648200"/>
            <a:ext cx="2286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Rectangle 11">
            <a:extLst>
              <a:ext uri="{FF2B5EF4-FFF2-40B4-BE49-F238E27FC236}">
                <a16:creationId xmlns:a16="http://schemas.microsoft.com/office/drawing/2014/main" id="{8D1955DE-09E9-4C5C-B5AD-E81126995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733800"/>
            <a:ext cx="8153400" cy="26670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V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	= </a:t>
            </a:r>
            <a:r>
              <a:rPr lang="en-US" sz="2800">
                <a:solidFill>
                  <a:schemeClr val="tx2"/>
                </a:solidFill>
                <a:latin typeface="Arial" panose="020B0604020202020204" pitchFamily="34" charset="0"/>
              </a:rPr>
              <a:t>$80 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(PVIFA</a:t>
            </a:r>
            <a:r>
              <a:rPr lang="en-US" sz="3200" baseline="-25000">
                <a:solidFill>
                  <a:srgbClr val="42B200"/>
                </a:solidFill>
                <a:latin typeface="Arial" panose="020B0604020202020204" pitchFamily="34" charset="0"/>
              </a:rPr>
              <a:t>10%</a:t>
            </a:r>
            <a:r>
              <a:rPr lang="en-US" sz="3200" baseline="-2500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3200" baseline="-25000">
                <a:solidFill>
                  <a:schemeClr val="hlink"/>
                </a:solidFill>
                <a:latin typeface="Arial" panose="020B0604020202020204" pitchFamily="34" charset="0"/>
              </a:rPr>
              <a:t>30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) + </a:t>
            </a:r>
            <a:r>
              <a:rPr lang="en-US" sz="2800">
                <a:solidFill>
                  <a:schemeClr val="tx2"/>
                </a:solidFill>
                <a:latin typeface="Arial" panose="020B0604020202020204" pitchFamily="34" charset="0"/>
              </a:rPr>
              <a:t>$1,000 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(PVIF</a:t>
            </a:r>
            <a:r>
              <a:rPr lang="en-US" sz="3200" baseline="-25000">
                <a:solidFill>
                  <a:srgbClr val="42B200"/>
                </a:solidFill>
                <a:latin typeface="Arial" panose="020B0604020202020204" pitchFamily="34" charset="0"/>
              </a:rPr>
              <a:t>10%</a:t>
            </a:r>
            <a:r>
              <a:rPr lang="en-US" sz="3200" baseline="-2500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3200" baseline="-25000">
                <a:solidFill>
                  <a:schemeClr val="hlink"/>
                </a:solidFill>
                <a:latin typeface="Arial" panose="020B0604020202020204" pitchFamily="34" charset="0"/>
              </a:rPr>
              <a:t>30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	=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800">
                <a:solidFill>
                  <a:schemeClr val="tx2"/>
                </a:solidFill>
                <a:latin typeface="Arial" panose="020B0604020202020204" pitchFamily="34" charset="0"/>
              </a:rPr>
              <a:t>$80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(9.427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) + </a:t>
            </a:r>
            <a:r>
              <a:rPr lang="en-US" sz="2800">
                <a:solidFill>
                  <a:schemeClr val="tx2"/>
                </a:solidFill>
                <a:latin typeface="Arial" panose="020B0604020202020204" pitchFamily="34" charset="0"/>
              </a:rPr>
              <a:t>$1,000 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(.057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		 </a:t>
            </a: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[</a:t>
            </a:r>
            <a:r>
              <a:rPr lang="en-US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Table IV</a:t>
            </a: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] 	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[</a:t>
            </a:r>
            <a:r>
              <a:rPr lang="en-US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Table II</a:t>
            </a: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]</a:t>
            </a: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	= $754.16  + $57.00					=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$811.16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9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1">
            <a:extLst>
              <a:ext uri="{FF2B5EF4-FFF2-40B4-BE49-F238E27FC236}">
                <a16:creationId xmlns:a16="http://schemas.microsoft.com/office/drawing/2014/main" id="{402D0EA8-22A7-41AB-B994-FD161796B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00600"/>
            <a:ext cx="1828800" cy="1447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28675" name="Line 2">
            <a:extLst>
              <a:ext uri="{FF2B5EF4-FFF2-40B4-BE49-F238E27FC236}">
                <a16:creationId xmlns:a16="http://schemas.microsoft.com/office/drawing/2014/main" id="{CCA84E78-82F3-40B6-8119-5209539070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689E6CF-9221-45AB-88F9-13CFCF878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Different Types of Bonds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41E11CAC-2D12-4E7A-A3D8-93BEFDB7C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610600" cy="2743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3500" dirty="0"/>
              <a:t>A </a:t>
            </a:r>
            <a:r>
              <a:rPr lang="en-US" sz="35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zero-coupon bond</a:t>
            </a:r>
            <a:r>
              <a:rPr lang="en-US" sz="3500" dirty="0"/>
              <a:t> is a bond that pays no interest but sells at a deep discount from its face value; it provides compensation to investors in the form of price appreciation.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5D2E1F61-AB64-49F7-B1AD-DBAA7FA7F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629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ED2148BC-CCCC-4B85-B2BF-C6542EF3D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5578475"/>
            <a:ext cx="15319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</a:t>
            </a:r>
            <a:r>
              <a:rPr lang="en-US" sz="2800">
                <a:solidFill>
                  <a:srgbClr val="014A01"/>
                </a:solidFill>
              </a:rPr>
              <a:t>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/>
              <a:t>)</a:t>
            </a:r>
            <a:r>
              <a:rPr lang="en-US" sz="32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28680" name="Rectangle 7">
            <a:extLst>
              <a:ext uri="{FF2B5EF4-FFF2-40B4-BE49-F238E27FC236}">
                <a16:creationId xmlns:a16="http://schemas.microsoft.com/office/drawing/2014/main" id="{5672EA3F-E7D8-49C1-AED9-5EFB88129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5181600"/>
            <a:ext cx="879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V =</a:t>
            </a:r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0329DA22-54E1-42E1-ADF3-6EC09BC9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486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Rectangle 9">
            <a:extLst>
              <a:ext uri="{FF2B5EF4-FFF2-40B4-BE49-F238E27FC236}">
                <a16:creationId xmlns:a16="http://schemas.microsoft.com/office/drawing/2014/main" id="{C499D585-D36F-4770-8F8A-C79201103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913" y="4876800"/>
            <a:ext cx="866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MV</a:t>
            </a: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21B8CE27-0045-4541-9319-5C8750599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5313" y="5137150"/>
            <a:ext cx="36433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/>
              <a:t>= </a:t>
            </a:r>
            <a:r>
              <a:rPr lang="en-US">
                <a:solidFill>
                  <a:schemeClr val="tx2"/>
                </a:solidFill>
              </a:rPr>
              <a:t>MV </a:t>
            </a:r>
            <a:r>
              <a:rPr lang="en-US"/>
              <a:t>(PVIF</a:t>
            </a:r>
            <a:r>
              <a:rPr lang="en-US" sz="4000" baseline="-25000">
                <a:solidFill>
                  <a:srgbClr val="42B200"/>
                </a:solidFill>
              </a:rPr>
              <a:t>k</a:t>
            </a:r>
            <a:r>
              <a:rPr lang="en-US" sz="4000" baseline="-50000">
                <a:solidFill>
                  <a:srgbClr val="42B200"/>
                </a:solidFill>
              </a:rPr>
              <a:t>d</a:t>
            </a:r>
            <a:r>
              <a:rPr lang="en-US" sz="4000" baseline="-25000"/>
              <a:t>, </a:t>
            </a:r>
            <a:r>
              <a:rPr lang="en-US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4000"/>
              <a:t>)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7A6FA2C-09A6-4D7E-B14C-B53C566C6B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4191000"/>
            <a:ext cx="7924800" cy="2209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</a:t>
            </a:r>
            <a:r>
              <a:rPr lang="en-US" dirty="0"/>
              <a:t>	= </a:t>
            </a:r>
            <a:r>
              <a:rPr lang="en-US" dirty="0">
                <a:solidFill>
                  <a:schemeClr val="tx2"/>
                </a:solidFill>
              </a:rPr>
              <a:t>$1,000 </a:t>
            </a:r>
            <a:r>
              <a:rPr lang="en-US" dirty="0"/>
              <a:t>(PVIF</a:t>
            </a:r>
            <a:r>
              <a:rPr lang="en-US" sz="4000" baseline="-25000" dirty="0">
                <a:solidFill>
                  <a:srgbClr val="42B200"/>
                </a:solidFill>
              </a:rPr>
              <a:t>10%</a:t>
            </a:r>
            <a:r>
              <a:rPr lang="en-US" sz="4000" baseline="-25000" dirty="0"/>
              <a:t>, </a:t>
            </a:r>
            <a:r>
              <a:rPr lang="en-US" sz="4000" baseline="-25000" dirty="0">
                <a:solidFill>
                  <a:schemeClr val="hlink"/>
                </a:solidFill>
              </a:rPr>
              <a:t>30</a:t>
            </a:r>
            <a:r>
              <a:rPr lang="en-US" sz="4000" dirty="0"/>
              <a:t>)				</a:t>
            </a:r>
            <a:r>
              <a:rPr lang="en-US" dirty="0"/>
              <a:t>=</a:t>
            </a: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$1,000 </a:t>
            </a:r>
            <a:r>
              <a:rPr lang="en-US" dirty="0"/>
              <a:t>(.057</a:t>
            </a:r>
            <a:r>
              <a:rPr lang="en-US" sz="4000" dirty="0"/>
              <a:t>)					</a:t>
            </a:r>
            <a:r>
              <a:rPr lang="en-US" dirty="0"/>
              <a:t>=</a:t>
            </a: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$57.00</a:t>
            </a:r>
          </a:p>
        </p:txBody>
      </p:sp>
      <p:sp>
        <p:nvSpPr>
          <p:cNvPr id="30723" name="Line 3">
            <a:extLst>
              <a:ext uri="{FF2B5EF4-FFF2-40B4-BE49-F238E27FC236}">
                <a16:creationId xmlns:a16="http://schemas.microsoft.com/office/drawing/2014/main" id="{43341C32-B093-4A93-876B-5B7DF4FDA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962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61DD0882-2371-4618-97DC-2DA6674C6A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4876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Zero-Coupon Bond Example</a:t>
            </a:r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23F3F556-F499-4FD4-9D70-8D57C7554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0447C9B0-1C92-4E2B-BA77-D8BD55794A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025" y="41529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2051D662-D910-43CC-A012-A84313610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28800"/>
            <a:ext cx="7924800" cy="22098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Bond </a:t>
            </a:r>
            <a:r>
              <a:rPr lang="en-US" sz="3600" dirty="0">
                <a:solidFill>
                  <a:srgbClr val="00B050"/>
                </a:solidFill>
                <a:latin typeface="Arial" panose="020B0604020202020204" pitchFamily="34" charset="0"/>
              </a:rPr>
              <a:t>Z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has a $1,000 face value and a </a:t>
            </a:r>
            <a:r>
              <a:rPr lang="en-US" sz="3600" dirty="0">
                <a:solidFill>
                  <a:schemeClr val="hlink"/>
                </a:solidFill>
                <a:latin typeface="Arial" panose="020B0604020202020204" pitchFamily="34" charset="0"/>
              </a:rPr>
              <a:t>30-year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life.  The appropriate </a:t>
            </a:r>
            <a:r>
              <a:rPr lang="en-US" sz="3600" dirty="0">
                <a:solidFill>
                  <a:srgbClr val="42B200"/>
                </a:solidFill>
                <a:latin typeface="Arial" panose="020B0604020202020204" pitchFamily="34" charset="0"/>
              </a:rPr>
              <a:t>discount rate is 10%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 What is the value of the</a:t>
            </a:r>
            <a:r>
              <a:rPr lang="en-US" sz="36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600" i="1" dirty="0">
                <a:solidFill>
                  <a:srgbClr val="000000"/>
                </a:solidFill>
                <a:latin typeface="Arial" panose="020B0604020202020204" pitchFamily="34" charset="0"/>
              </a:rPr>
              <a:t>zero-coupon bond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>
            <a:extLst>
              <a:ext uri="{FF2B5EF4-FFF2-40B4-BE49-F238E27FC236}">
                <a16:creationId xmlns:a16="http://schemas.microsoft.com/office/drawing/2014/main" id="{6A918A70-2FC2-4A12-844E-D9570C6D3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F9B2F4C-6658-4636-AC77-B6BBB287B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Semiannual Compounding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DC5C6A83-B518-450C-811E-C77C9D63D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4343400"/>
            <a:ext cx="7848600" cy="2133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z="3400"/>
              <a:t>		(1)  Divide </a:t>
            </a:r>
            <a:r>
              <a:rPr lang="en-US" sz="3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34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3400"/>
              <a:t> by </a:t>
            </a:r>
            <a:r>
              <a:rPr lang="en-US" sz="34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en-US" sz="340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3400"/>
              <a:t>		(2)  Multiply </a:t>
            </a:r>
            <a:r>
              <a:rPr lang="en-US" sz="3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3400"/>
              <a:t> by </a:t>
            </a:r>
            <a:r>
              <a:rPr lang="en-US" sz="34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en-US" sz="340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3400"/>
              <a:t>		(3)  Divide </a:t>
            </a:r>
            <a:r>
              <a:rPr lang="en-US" sz="3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3400"/>
              <a:t> by </a:t>
            </a:r>
            <a:r>
              <a:rPr lang="en-US" sz="34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F2CFEAB4-8993-4411-AC2F-DEE485B98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735A6940-12B2-45A1-818E-84C26A9CE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05000"/>
            <a:ext cx="7848600" cy="25146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8585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2875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7165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1455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n-US" altLang="en-US"/>
              <a:t>Most bonds </a:t>
            </a:r>
            <a:r>
              <a:rPr lang="en-US" altLang="en-US" i="1"/>
              <a:t>in the U.S. </a:t>
            </a:r>
            <a:r>
              <a:rPr lang="en-US" altLang="en-US"/>
              <a:t>pay interest twice a year (1/2 of the annual coupon).</a:t>
            </a:r>
          </a:p>
          <a:p>
            <a:pPr algn="ctr">
              <a:buClrTx/>
              <a:buSzTx/>
              <a:buFontTx/>
              <a:buNone/>
            </a:pPr>
            <a:r>
              <a:rPr lang="en-US" altLang="en-US" sz="3400" u="sng"/>
              <a:t>Adjustments needed</a:t>
            </a:r>
            <a:r>
              <a:rPr lang="en-US" altLang="en-US" sz="3400"/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2">
            <a:extLst>
              <a:ext uri="{FF2B5EF4-FFF2-40B4-BE49-F238E27FC236}">
                <a16:creationId xmlns:a16="http://schemas.microsoft.com/office/drawing/2014/main" id="{68906A98-ADF0-42D7-9EF0-AF1C2A05B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867400"/>
            <a:ext cx="8001000" cy="6858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A694950-8A17-4A4F-ADFA-10BF95F56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150" y="4016375"/>
            <a:ext cx="549275" cy="2825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0AF4AA3-42EC-49A3-A06B-8325D91D3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4113" y="3978275"/>
            <a:ext cx="22987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/>
              <a:t>/</a:t>
            </a:r>
            <a:r>
              <a:rPr lang="en-US" sz="28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sz="2800"/>
              <a:t>) </a:t>
            </a:r>
            <a:r>
              <a:rPr lang="en-US" sz="2800" baseline="300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800"/>
              <a:t>*</a:t>
            </a:r>
            <a:r>
              <a:rPr lang="en-US" sz="32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34821" name="Rectangle 4">
            <a:extLst>
              <a:ext uri="{FF2B5EF4-FFF2-40B4-BE49-F238E27FC236}">
                <a16:creationId xmlns:a16="http://schemas.microsoft.com/office/drawing/2014/main" id="{25DC325C-A825-4746-8BE2-F0B0DF61A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1375" y="4044950"/>
            <a:ext cx="758825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BCD06B72-102C-460B-B87C-B4A236449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3978275"/>
            <a:ext cx="18986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</a:t>
            </a:r>
            <a:r>
              <a:rPr lang="en-US" sz="2800">
                <a:solidFill>
                  <a:srgbClr val="014A01"/>
                </a:solidFill>
              </a:rPr>
              <a:t>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/>
              <a:t>/</a:t>
            </a:r>
            <a:r>
              <a:rPr lang="en-US" sz="28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sz="2800"/>
              <a:t>)</a:t>
            </a:r>
            <a:r>
              <a:rPr lang="en-US" sz="2800" baseline="30000"/>
              <a:t>1</a:t>
            </a:r>
          </a:p>
        </p:txBody>
      </p:sp>
      <p:sp>
        <p:nvSpPr>
          <p:cNvPr id="34823" name="Rectangle 6">
            <a:extLst>
              <a:ext uri="{FF2B5EF4-FFF2-40B4-BE49-F238E27FC236}">
                <a16:creationId xmlns:a16="http://schemas.microsoft.com/office/drawing/2014/main" id="{126C4420-968D-4CE5-ACFC-59C4F99BE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492500"/>
            <a:ext cx="901700" cy="463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34824" name="Line 7">
            <a:extLst>
              <a:ext uri="{FF2B5EF4-FFF2-40B4-BE49-F238E27FC236}">
                <a16:creationId xmlns:a16="http://schemas.microsoft.com/office/drawing/2014/main" id="{B4EB8E85-E484-4B22-8827-A032FED064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B43D617E-6128-4DB2-8B0E-34EF19E9D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Semiannual Compounding</a:t>
            </a:r>
          </a:p>
        </p:txBody>
      </p:sp>
      <p:sp>
        <p:nvSpPr>
          <p:cNvPr id="20489" name="Rectangle 9">
            <a:extLst>
              <a:ext uri="{FF2B5EF4-FFF2-40B4-BE49-F238E27FC236}">
                <a16:creationId xmlns:a16="http://schemas.microsoft.com/office/drawing/2014/main" id="{21BA4D4D-EC22-4698-AEC1-EE11FEC01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610600" cy="1143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500"/>
              <a:t>A </a:t>
            </a:r>
            <a:r>
              <a:rPr lang="en-US" sz="35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non-zero coupon bond</a:t>
            </a:r>
            <a:r>
              <a:rPr lang="en-US" sz="3500"/>
              <a:t> adjusted for semiannual compounding.</a:t>
            </a:r>
          </a:p>
        </p:txBody>
      </p:sp>
      <p:sp>
        <p:nvSpPr>
          <p:cNvPr id="34827" name="Line 10">
            <a:extLst>
              <a:ext uri="{FF2B5EF4-FFF2-40B4-BE49-F238E27FC236}">
                <a16:creationId xmlns:a16="http://schemas.microsoft.com/office/drawing/2014/main" id="{395B5F5B-FC5F-4157-A236-BAB14F2522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Rectangle 11">
            <a:extLst>
              <a:ext uri="{FF2B5EF4-FFF2-40B4-BE49-F238E27FC236}">
                <a16:creationId xmlns:a16="http://schemas.microsoft.com/office/drawing/2014/main" id="{8E9D0E18-D68C-430E-BECE-B1053E09F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3657600"/>
            <a:ext cx="879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V =</a:t>
            </a:r>
          </a:p>
        </p:txBody>
      </p:sp>
      <p:sp>
        <p:nvSpPr>
          <p:cNvPr id="34829" name="Rectangle 12">
            <a:extLst>
              <a:ext uri="{FF2B5EF4-FFF2-40B4-BE49-F238E27FC236}">
                <a16:creationId xmlns:a16="http://schemas.microsoft.com/office/drawing/2014/main" id="{B47A8D3C-0347-4D17-A22F-421B397E9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913" y="36576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34830" name="Rectangle 13">
            <a:extLst>
              <a:ext uri="{FF2B5EF4-FFF2-40B4-BE49-F238E27FC236}">
                <a16:creationId xmlns:a16="http://schemas.microsoft.com/office/drawing/2014/main" id="{1ED39D03-C694-41C9-ACC8-3AFC91EA4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3657600"/>
            <a:ext cx="134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 ... +</a:t>
            </a:r>
          </a:p>
        </p:txBody>
      </p:sp>
      <p:sp>
        <p:nvSpPr>
          <p:cNvPr id="34831" name="Line 14">
            <a:extLst>
              <a:ext uri="{FF2B5EF4-FFF2-40B4-BE49-F238E27FC236}">
                <a16:creationId xmlns:a16="http://schemas.microsoft.com/office/drawing/2014/main" id="{F984C1C7-3891-4301-B5D3-75882EF0A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5">
            <a:extLst>
              <a:ext uri="{FF2B5EF4-FFF2-40B4-BE49-F238E27FC236}">
                <a16:creationId xmlns:a16="http://schemas.microsoft.com/office/drawing/2014/main" id="{DF25D6F0-E8FB-4BA7-B09F-98947C171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Line 16">
            <a:extLst>
              <a:ext uri="{FF2B5EF4-FFF2-40B4-BE49-F238E27FC236}">
                <a16:creationId xmlns:a16="http://schemas.microsoft.com/office/drawing/2014/main" id="{9B0EF2BF-E1A6-4768-9491-281DFB6B8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B1DA6F7B-D736-4B95-BE63-B0E2C72CC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3429000"/>
            <a:ext cx="942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2"/>
                </a:solidFill>
              </a:rPr>
              <a:t>I </a:t>
            </a:r>
            <a:r>
              <a:rPr lang="en-US"/>
              <a:t>/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20498" name="Rectangle 18">
            <a:extLst>
              <a:ext uri="{FF2B5EF4-FFF2-40B4-BE49-F238E27FC236}">
                <a16:creationId xmlns:a16="http://schemas.microsoft.com/office/drawing/2014/main" id="{7EC4A070-0456-42D9-99D7-A80C458CD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713" y="3429000"/>
            <a:ext cx="2149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2"/>
                </a:solidFill>
              </a:rPr>
              <a:t>I </a:t>
            </a:r>
            <a:r>
              <a:rPr lang="en-US"/>
              <a:t>/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+</a:t>
            </a:r>
            <a:r>
              <a:rPr lang="en-US">
                <a:solidFill>
                  <a:schemeClr val="tx2"/>
                </a:solidFill>
              </a:rPr>
              <a:t> MV</a:t>
            </a:r>
          </a:p>
        </p:txBody>
      </p:sp>
      <p:sp>
        <p:nvSpPr>
          <p:cNvPr id="34836" name="Rectangle 19">
            <a:extLst>
              <a:ext uri="{FF2B5EF4-FFF2-40B4-BE49-F238E27FC236}">
                <a16:creationId xmlns:a16="http://schemas.microsoft.com/office/drawing/2014/main" id="{0E1447E1-023F-4877-9ECC-A92325D6A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4953000"/>
            <a:ext cx="8461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= </a:t>
            </a:r>
            <a:r>
              <a:rPr lang="en-US" altLang="en-US">
                <a:latin typeface="Symbol" panose="05050102010706020507" pitchFamily="18" charset="2"/>
              </a:rPr>
              <a:t>S</a:t>
            </a:r>
          </a:p>
        </p:txBody>
      </p:sp>
      <p:sp>
        <p:nvSpPr>
          <p:cNvPr id="20500" name="Rectangle 20">
            <a:extLst>
              <a:ext uri="{FF2B5EF4-FFF2-40B4-BE49-F238E27FC236}">
                <a16:creationId xmlns:a16="http://schemas.microsoft.com/office/drawing/2014/main" id="{1FF212C8-922C-4BDD-AFED-20D0D2A09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4710113"/>
            <a:ext cx="655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400"/>
              <a:t>*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34838" name="Rectangle 21">
            <a:extLst>
              <a:ext uri="{FF2B5EF4-FFF2-40B4-BE49-F238E27FC236}">
                <a16:creationId xmlns:a16="http://schemas.microsoft.com/office/drawing/2014/main" id="{96EEA31C-D362-4CFF-9033-671255162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5441950"/>
            <a:ext cx="5540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t=1</a:t>
            </a:r>
          </a:p>
        </p:txBody>
      </p:sp>
      <p:sp>
        <p:nvSpPr>
          <p:cNvPr id="20502" name="Rectangle 22">
            <a:extLst>
              <a:ext uri="{FF2B5EF4-FFF2-40B4-BE49-F238E27FC236}">
                <a16:creationId xmlns:a16="http://schemas.microsoft.com/office/drawing/2014/main" id="{A64D5218-6F16-4BFE-9013-4FE0FB450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5197475"/>
            <a:ext cx="19113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 baseline="-25000">
                <a:solidFill>
                  <a:srgbClr val="014A01"/>
                </a:solidFill>
              </a:rPr>
              <a:t> </a:t>
            </a:r>
            <a:r>
              <a:rPr lang="en-US" sz="2800"/>
              <a:t>/</a:t>
            </a:r>
            <a:r>
              <a:rPr lang="en-US" sz="28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sz="2800"/>
              <a:t>)</a:t>
            </a:r>
            <a:r>
              <a:rPr lang="en-US" sz="2800" baseline="30000"/>
              <a:t>t</a:t>
            </a:r>
          </a:p>
        </p:txBody>
      </p:sp>
      <p:sp>
        <p:nvSpPr>
          <p:cNvPr id="34840" name="Line 23">
            <a:extLst>
              <a:ext uri="{FF2B5EF4-FFF2-40B4-BE49-F238E27FC236}">
                <a16:creationId xmlns:a16="http://schemas.microsoft.com/office/drawing/2014/main" id="{CB459646-CA0E-4CF6-BC83-C82C5716CF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181600"/>
            <a:ext cx="1676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Rectangle 24">
            <a:extLst>
              <a:ext uri="{FF2B5EF4-FFF2-40B4-BE49-F238E27FC236}">
                <a16:creationId xmlns:a16="http://schemas.microsoft.com/office/drawing/2014/main" id="{982779D3-A4C4-4EDA-B518-4F05DFD6A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4648200"/>
            <a:ext cx="942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2"/>
                </a:solidFill>
              </a:rPr>
              <a:t>I </a:t>
            </a:r>
            <a:r>
              <a:rPr lang="en-US"/>
              <a:t>/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20505" name="Rectangle 25">
            <a:extLst>
              <a:ext uri="{FF2B5EF4-FFF2-40B4-BE49-F238E27FC236}">
                <a16:creationId xmlns:a16="http://schemas.microsoft.com/office/drawing/2014/main" id="{3E53E023-BF9C-4106-B5D6-B51BE0F6D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791200"/>
            <a:ext cx="78486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3200"/>
              <a:t>=  </a:t>
            </a:r>
            <a:r>
              <a:rPr lang="en-US" sz="3200">
                <a:solidFill>
                  <a:schemeClr val="tx2"/>
                </a:solidFill>
              </a:rPr>
              <a:t>I</a:t>
            </a:r>
            <a:r>
              <a:rPr lang="en-US" sz="3200"/>
              <a:t>/</a:t>
            </a:r>
            <a:r>
              <a:rPr lang="en-US" sz="32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800">
                <a:solidFill>
                  <a:schemeClr val="tx2"/>
                </a:solidFill>
              </a:rPr>
              <a:t> </a:t>
            </a:r>
            <a:r>
              <a:rPr lang="en-US" sz="3200"/>
              <a:t>(PVIFA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d</a:t>
            </a:r>
            <a:r>
              <a:rPr lang="en-US" baseline="-25000">
                <a:solidFill>
                  <a:srgbClr val="42B200"/>
                </a:solidFill>
              </a:rPr>
              <a:t> </a:t>
            </a:r>
            <a:r>
              <a:rPr lang="en-US" sz="3200" baseline="-25000"/>
              <a:t>/</a:t>
            </a:r>
            <a:r>
              <a:rPr lang="en-US" sz="3200" baseline="-250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baseline="-25000"/>
              <a:t>,</a:t>
            </a:r>
            <a:r>
              <a:rPr lang="en-US" baseline="-250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baseline="-25000"/>
              <a:t>*</a:t>
            </a:r>
            <a:r>
              <a:rPr lang="en-US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) + </a:t>
            </a:r>
            <a:r>
              <a:rPr lang="en-US" sz="3200">
                <a:solidFill>
                  <a:schemeClr val="tx2"/>
                </a:solidFill>
              </a:rPr>
              <a:t>MV </a:t>
            </a:r>
            <a:r>
              <a:rPr lang="en-US" sz="3200"/>
              <a:t>(PVIF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d</a:t>
            </a:r>
            <a:r>
              <a:rPr lang="en-US" baseline="-25000">
                <a:solidFill>
                  <a:srgbClr val="014A01"/>
                </a:solidFill>
              </a:rPr>
              <a:t> </a:t>
            </a:r>
            <a:r>
              <a:rPr lang="en-US" sz="3200" baseline="-25000"/>
              <a:t>/</a:t>
            </a:r>
            <a:r>
              <a:rPr lang="en-US" sz="3200" baseline="-250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baseline="-25000"/>
              <a:t>, </a:t>
            </a:r>
            <a:r>
              <a:rPr lang="en-US" baseline="-250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baseline="-25000"/>
              <a:t>*</a:t>
            </a:r>
            <a:r>
              <a:rPr lang="en-US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) </a:t>
            </a:r>
          </a:p>
        </p:txBody>
      </p:sp>
      <p:sp>
        <p:nvSpPr>
          <p:cNvPr id="20506" name="Rectangle 26">
            <a:extLst>
              <a:ext uri="{FF2B5EF4-FFF2-40B4-BE49-F238E27FC236}">
                <a16:creationId xmlns:a16="http://schemas.microsoft.com/office/drawing/2014/main" id="{37DB6299-DDE6-41C3-9733-6FB987F97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3" y="5197475"/>
            <a:ext cx="2365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 baseline="-25000">
                <a:solidFill>
                  <a:srgbClr val="014A01"/>
                </a:solidFill>
              </a:rPr>
              <a:t> </a:t>
            </a:r>
            <a:r>
              <a:rPr lang="en-US" sz="2800"/>
              <a:t>/</a:t>
            </a:r>
            <a:r>
              <a:rPr lang="en-US" sz="28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sz="2800"/>
              <a:t>) </a:t>
            </a:r>
            <a:r>
              <a:rPr lang="en-US" sz="2800" baseline="300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800"/>
              <a:t>*</a:t>
            </a:r>
            <a:r>
              <a:rPr lang="en-US" sz="32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34844" name="Rectangle 27">
            <a:extLst>
              <a:ext uri="{FF2B5EF4-FFF2-40B4-BE49-F238E27FC236}">
                <a16:creationId xmlns:a16="http://schemas.microsoft.com/office/drawing/2014/main" id="{1DBF4A79-5C4C-4377-8709-B056E5318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48768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34845" name="Line 28">
            <a:extLst>
              <a:ext uri="{FF2B5EF4-FFF2-40B4-BE49-F238E27FC236}">
                <a16:creationId xmlns:a16="http://schemas.microsoft.com/office/drawing/2014/main" id="{0CD6C510-4E99-4E3E-B909-6C5D1F4FA0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181600"/>
            <a:ext cx="2209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6" name="Rectangle 29">
            <a:extLst>
              <a:ext uri="{FF2B5EF4-FFF2-40B4-BE49-F238E27FC236}">
                <a16:creationId xmlns:a16="http://schemas.microsoft.com/office/drawing/2014/main" id="{E4089688-B4C6-4E7B-A7C8-CCF012F01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4572000"/>
            <a:ext cx="866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MV</a:t>
            </a:r>
          </a:p>
        </p:txBody>
      </p:sp>
      <p:sp>
        <p:nvSpPr>
          <p:cNvPr id="20510" name="Rectangle 30">
            <a:extLst>
              <a:ext uri="{FF2B5EF4-FFF2-40B4-BE49-F238E27FC236}">
                <a16:creationId xmlns:a16="http://schemas.microsoft.com/office/drawing/2014/main" id="{AE829478-AAC6-4587-BE52-4107F44F1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3429000"/>
            <a:ext cx="942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2"/>
                </a:solidFill>
              </a:rPr>
              <a:t>I </a:t>
            </a:r>
            <a:r>
              <a:rPr lang="en-US"/>
              <a:t>/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20511" name="Rectangle 31">
            <a:extLst>
              <a:ext uri="{FF2B5EF4-FFF2-40B4-BE49-F238E27FC236}">
                <a16:creationId xmlns:a16="http://schemas.microsoft.com/office/drawing/2014/main" id="{921B327C-C203-4416-BFBA-568E2A111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13" y="3978275"/>
            <a:ext cx="18986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</a:t>
            </a:r>
            <a:r>
              <a:rPr lang="en-US" sz="2800">
                <a:solidFill>
                  <a:srgbClr val="014A01"/>
                </a:solidFill>
              </a:rPr>
              <a:t>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/>
              <a:t>/</a:t>
            </a:r>
            <a:r>
              <a:rPr lang="en-US" sz="28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en-US" sz="2800"/>
              <a:t>)</a:t>
            </a:r>
            <a:r>
              <a:rPr lang="en-US" sz="2800" baseline="30000"/>
              <a:t>2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5B56419-4BF1-40AC-84CD-1F70BA3BD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350" y="4959350"/>
            <a:ext cx="1663700" cy="477838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60C7D3D-4F11-460E-ABDB-3AD02124D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4959350"/>
            <a:ext cx="1825625" cy="477838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FC0FBFF7-AAF8-4477-A2AA-40295D98A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3733800"/>
            <a:ext cx="8153400" cy="2667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</a:t>
            </a:r>
            <a:r>
              <a:rPr lang="en-US" sz="2800"/>
              <a:t>	= </a:t>
            </a:r>
            <a:r>
              <a:rPr lang="en-US" sz="2800">
                <a:solidFill>
                  <a:schemeClr val="tx2"/>
                </a:solidFill>
              </a:rPr>
              <a:t>$40 </a:t>
            </a:r>
            <a:r>
              <a:rPr lang="en-US" sz="2800"/>
              <a:t>(PVIFA</a:t>
            </a:r>
            <a:r>
              <a:rPr lang="en-US" sz="3200" baseline="-25000">
                <a:solidFill>
                  <a:srgbClr val="42B200"/>
                </a:solidFill>
              </a:rPr>
              <a:t>5%</a:t>
            </a:r>
            <a:r>
              <a:rPr lang="en-US" sz="3200" baseline="-25000"/>
              <a:t>, </a:t>
            </a:r>
            <a:r>
              <a:rPr lang="en-US" sz="3200" baseline="-25000">
                <a:solidFill>
                  <a:schemeClr val="hlink"/>
                </a:solidFill>
              </a:rPr>
              <a:t>30</a:t>
            </a:r>
            <a:r>
              <a:rPr lang="en-US" sz="3200"/>
              <a:t>) + </a:t>
            </a:r>
            <a:r>
              <a:rPr lang="en-US" sz="2800">
                <a:solidFill>
                  <a:schemeClr val="tx2"/>
                </a:solidFill>
              </a:rPr>
              <a:t>$1,000 </a:t>
            </a:r>
            <a:r>
              <a:rPr lang="en-US" sz="2800"/>
              <a:t>(PVIF</a:t>
            </a:r>
            <a:r>
              <a:rPr lang="en-US" sz="3200" baseline="-25000">
                <a:solidFill>
                  <a:srgbClr val="42B200"/>
                </a:solidFill>
              </a:rPr>
              <a:t>5%</a:t>
            </a:r>
            <a:r>
              <a:rPr lang="en-US" sz="3200" baseline="-25000"/>
              <a:t>, </a:t>
            </a:r>
            <a:r>
              <a:rPr lang="en-US" sz="3200" baseline="-25000">
                <a:solidFill>
                  <a:schemeClr val="hlink"/>
                </a:solidFill>
              </a:rPr>
              <a:t>30</a:t>
            </a:r>
            <a:r>
              <a:rPr lang="en-US" sz="3200"/>
              <a:t>) </a:t>
            </a:r>
            <a:r>
              <a:rPr lang="en-US" sz="2800"/>
              <a:t>	=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>
                <a:solidFill>
                  <a:schemeClr val="tx2"/>
                </a:solidFill>
              </a:rPr>
              <a:t>$40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/>
              <a:t>(15.373</a:t>
            </a:r>
            <a:r>
              <a:rPr lang="en-US" sz="3200"/>
              <a:t>) + </a:t>
            </a:r>
            <a:r>
              <a:rPr lang="en-US" sz="2800">
                <a:solidFill>
                  <a:schemeClr val="tx2"/>
                </a:solidFill>
              </a:rPr>
              <a:t>$1,000 </a:t>
            </a:r>
            <a:r>
              <a:rPr lang="en-US" sz="2800"/>
              <a:t>(.231</a:t>
            </a:r>
            <a:r>
              <a:rPr lang="en-US" sz="3200"/>
              <a:t>)		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3200"/>
              <a:t>		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Table IV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] 	</a:t>
            </a:r>
            <a:r>
              <a:rPr lang="en-US" sz="3200"/>
              <a:t>      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Table II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endParaRPr lang="en-US" sz="280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2800"/>
              <a:t>	= $614.92  + $231.00					=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$845.92</a:t>
            </a:r>
          </a:p>
        </p:txBody>
      </p:sp>
      <p:sp>
        <p:nvSpPr>
          <p:cNvPr id="36869" name="Line 5">
            <a:extLst>
              <a:ext uri="{FF2B5EF4-FFF2-40B4-BE49-F238E27FC236}">
                <a16:creationId xmlns:a16="http://schemas.microsoft.com/office/drawing/2014/main" id="{BB664B55-4264-4809-B6C9-551A300693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10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1184E505-4CF5-4640-82EF-624A72F51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/>
              <a:t>Semiannual Coupon Bond Example</a:t>
            </a:r>
          </a:p>
        </p:txBody>
      </p:sp>
      <p:sp>
        <p:nvSpPr>
          <p:cNvPr id="36871" name="Line 7">
            <a:extLst>
              <a:ext uri="{FF2B5EF4-FFF2-40B4-BE49-F238E27FC236}">
                <a16:creationId xmlns:a16="http://schemas.microsoft.com/office/drawing/2014/main" id="{3D78CA20-1ADC-4790-A2BE-DAD63B9F3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10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Line 8">
            <a:extLst>
              <a:ext uri="{FF2B5EF4-FFF2-40B4-BE49-F238E27FC236}">
                <a16:creationId xmlns:a16="http://schemas.microsoft.com/office/drawing/2014/main" id="{128EC6A8-A113-4487-BF5D-A1EDA95B4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025" y="36957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B295D3E3-4CB7-4A7B-86DB-F7F3DCA67A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4648200"/>
            <a:ext cx="2286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id="{3F207695-F15D-45EA-A1C3-D2DE37DEA5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4648200"/>
            <a:ext cx="2286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EC99A436-1C71-4328-97F0-63BB91B03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28800"/>
            <a:ext cx="8153400" cy="16764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Bond 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</a:rPr>
              <a:t>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has a $1,000 face value and provides an </a:t>
            </a:r>
            <a:r>
              <a:rPr lang="en-US" sz="2800" dirty="0">
                <a:solidFill>
                  <a:srgbClr val="380069"/>
                </a:solidFill>
                <a:latin typeface="Arial" panose="020B0604020202020204" pitchFamily="34" charset="0"/>
              </a:rPr>
              <a:t>8% semiannual coupon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for </a:t>
            </a:r>
            <a:r>
              <a:rPr lang="en-US" sz="2800" dirty="0">
                <a:solidFill>
                  <a:schemeClr val="hlink"/>
                </a:solidFill>
                <a:latin typeface="Arial" panose="020B0604020202020204" pitchFamily="34" charset="0"/>
              </a:rPr>
              <a:t>15 years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.  The appropriate </a:t>
            </a:r>
            <a:r>
              <a:rPr lang="en-US" sz="2800" dirty="0">
                <a:solidFill>
                  <a:srgbClr val="42B200"/>
                </a:solidFill>
                <a:latin typeface="Arial" panose="020B0604020202020204" pitchFamily="34" charset="0"/>
              </a:rPr>
              <a:t>discount rate is 10% (annual rate)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.  What is the value of the</a:t>
            </a:r>
            <a:r>
              <a:rPr 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Arial" panose="020B0604020202020204" pitchFamily="34" charset="0"/>
              </a:rPr>
              <a:t>coupon bond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/>
      <p:bldP spid="215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971C8D3-DB9D-4016-ACF8-C6FBF3BAF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2514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9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Preferred Stock</a:t>
            </a:r>
            <a:r>
              <a:rPr lang="en-US" sz="3900"/>
              <a:t> is a type of stock that promises a (usually) fixed dividend, but at the discretion of the board of directors.</a:t>
            </a:r>
          </a:p>
        </p:txBody>
      </p:sp>
      <p:sp>
        <p:nvSpPr>
          <p:cNvPr id="38915" name="Line 3">
            <a:extLst>
              <a:ext uri="{FF2B5EF4-FFF2-40B4-BE49-F238E27FC236}">
                <a16:creationId xmlns:a16="http://schemas.microsoft.com/office/drawing/2014/main" id="{7D083FF1-7405-4DB4-BE34-4C79A8C8C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E95FCB97-90BC-4D64-B614-ACBF015C3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Preferred Stock Valuation</a:t>
            </a:r>
          </a:p>
        </p:txBody>
      </p:sp>
      <p:sp>
        <p:nvSpPr>
          <p:cNvPr id="38917" name="Line 5">
            <a:extLst>
              <a:ext uri="{FF2B5EF4-FFF2-40B4-BE49-F238E27FC236}">
                <a16:creationId xmlns:a16="http://schemas.microsoft.com/office/drawing/2014/main" id="{DF931815-EEA0-4CA7-921A-F0D8E3CC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908A2014-8E10-4B83-A0F4-0C908B2E8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0"/>
            <a:ext cx="8153400" cy="16764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287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Monotype Sorts" pitchFamily="2" charset="2"/>
              <a:buNone/>
            </a:pPr>
            <a:r>
              <a:rPr lang="en-US" altLang="en-US" sz="3200"/>
              <a:t>Preferred Stock has preference over common stock in the payment of dividends and claims on assets.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7">
            <a:extLst>
              <a:ext uri="{FF2B5EF4-FFF2-40B4-BE49-F238E27FC236}">
                <a16:creationId xmlns:a16="http://schemas.microsoft.com/office/drawing/2014/main" id="{84D336B2-CDE3-4D33-A85D-C2AB98125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800600"/>
            <a:ext cx="6629400" cy="152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40963" name="Line 2">
            <a:extLst>
              <a:ext uri="{FF2B5EF4-FFF2-40B4-BE49-F238E27FC236}">
                <a16:creationId xmlns:a16="http://schemas.microsoft.com/office/drawing/2014/main" id="{863F2E0D-655A-44D7-9398-65C03464AA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4FDE66D-5C8E-4246-8617-418AD2725B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Preferred Stock Valuation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BE47A97F-5249-4A78-9D7C-AA8123DD8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800600"/>
            <a:ext cx="8229600" cy="762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500" u="sng"/>
              <a:t>This reduces to a </a:t>
            </a:r>
            <a:r>
              <a:rPr lang="en-US" sz="35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perpetuity</a:t>
            </a:r>
            <a:r>
              <a:rPr lang="en-US" sz="3500"/>
              <a:t>!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8BA907B4-CB0F-4BC7-BBCD-B1AD9DBA1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629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Rectangle 6">
            <a:extLst>
              <a:ext uri="{FF2B5EF4-FFF2-40B4-BE49-F238E27FC236}">
                <a16:creationId xmlns:a16="http://schemas.microsoft.com/office/drawing/2014/main" id="{E71119F9-BB42-4243-A6D1-AFA2DA5C2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2682875"/>
            <a:ext cx="15160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</a:t>
            </a:r>
            <a:r>
              <a:rPr lang="en-US" altLang="en-US" sz="2800">
                <a:solidFill>
                  <a:srgbClr val="014A01"/>
                </a:solidFill>
              </a:rPr>
              <a:t>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P</a:t>
            </a:r>
            <a:r>
              <a:rPr lang="en-US" altLang="en-US" sz="2800"/>
              <a:t>)</a:t>
            </a:r>
            <a:r>
              <a:rPr lang="en-US" altLang="en-US" sz="2800" baseline="30000"/>
              <a:t>1</a:t>
            </a:r>
          </a:p>
        </p:txBody>
      </p:sp>
      <p:sp>
        <p:nvSpPr>
          <p:cNvPr id="40968" name="Rectangle 7">
            <a:extLst>
              <a:ext uri="{FF2B5EF4-FFF2-40B4-BE49-F238E27FC236}">
                <a16:creationId xmlns:a16="http://schemas.microsoft.com/office/drawing/2014/main" id="{823C3F1E-A053-40B6-8B88-CD8FF04B4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2682875"/>
            <a:ext cx="15160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P</a:t>
            </a:r>
            <a:r>
              <a:rPr lang="en-US" altLang="en-US" sz="2800"/>
              <a:t>)</a:t>
            </a:r>
            <a:r>
              <a:rPr lang="en-US" altLang="en-US" sz="2800" baseline="30000"/>
              <a:t>2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391DDDD0-A53D-4FBF-A959-3BEF806CE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3" y="2682875"/>
            <a:ext cx="15255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P</a:t>
            </a:r>
            <a:r>
              <a:rPr lang="en-US" sz="2800"/>
              <a:t>)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F12152A4-672F-4A4E-9646-5220A980C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3" y="2438400"/>
            <a:ext cx="879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</a:t>
            </a:r>
            <a:r>
              <a:rPr lang="en-US"/>
              <a:t> =</a:t>
            </a:r>
          </a:p>
        </p:txBody>
      </p:sp>
      <p:sp>
        <p:nvSpPr>
          <p:cNvPr id="40971" name="Rectangle 10">
            <a:extLst>
              <a:ext uri="{FF2B5EF4-FFF2-40B4-BE49-F238E27FC236}">
                <a16:creationId xmlns:a16="http://schemas.microsoft.com/office/drawing/2014/main" id="{FF1B3860-8D2E-4180-B55A-9AF6A4EE4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913" y="23622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40972" name="Rectangle 11">
            <a:extLst>
              <a:ext uri="{FF2B5EF4-FFF2-40B4-BE49-F238E27FC236}">
                <a16:creationId xmlns:a16="http://schemas.microsoft.com/office/drawing/2014/main" id="{B47FE8F2-F7C4-4EAA-9C06-F8907F508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2362200"/>
            <a:ext cx="134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 ... +</a:t>
            </a:r>
          </a:p>
        </p:txBody>
      </p:sp>
      <p:sp>
        <p:nvSpPr>
          <p:cNvPr id="40973" name="Line 12">
            <a:extLst>
              <a:ext uri="{FF2B5EF4-FFF2-40B4-BE49-F238E27FC236}">
                <a16:creationId xmlns:a16="http://schemas.microsoft.com/office/drawing/2014/main" id="{726D8740-2252-4864-8C61-DCAB185DB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6670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4" name="Line 13">
            <a:extLst>
              <a:ext uri="{FF2B5EF4-FFF2-40B4-BE49-F238E27FC236}">
                <a16:creationId xmlns:a16="http://schemas.microsoft.com/office/drawing/2014/main" id="{14D3E09C-BD72-4C51-9389-7139E1EBC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6670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Line 14">
            <a:extLst>
              <a:ext uri="{FF2B5EF4-FFF2-40B4-BE49-F238E27FC236}">
                <a16:creationId xmlns:a16="http://schemas.microsoft.com/office/drawing/2014/main" id="{3F899BFB-0939-4C16-BB71-F1F470D681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6670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6" name="Rectangle 15">
            <a:extLst>
              <a:ext uri="{FF2B5EF4-FFF2-40B4-BE49-F238E27FC236}">
                <a16:creationId xmlns:a16="http://schemas.microsoft.com/office/drawing/2014/main" id="{65CA4B2A-6BC0-430E-A28C-829BF9165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2057400"/>
            <a:ext cx="1095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40977" name="Rectangle 16">
            <a:extLst>
              <a:ext uri="{FF2B5EF4-FFF2-40B4-BE49-F238E27FC236}">
                <a16:creationId xmlns:a16="http://schemas.microsoft.com/office/drawing/2014/main" id="{A09D43D4-97DD-4119-8ED7-630B20A86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7513" y="2057400"/>
            <a:ext cx="1095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40978" name="Rectangle 17">
            <a:extLst>
              <a:ext uri="{FF2B5EF4-FFF2-40B4-BE49-F238E27FC236}">
                <a16:creationId xmlns:a16="http://schemas.microsoft.com/office/drawing/2014/main" id="{BA26AFB1-BB50-47C1-A790-F8F72EAF2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713" y="2057400"/>
            <a:ext cx="1095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40979" name="Rectangle 18">
            <a:extLst>
              <a:ext uri="{FF2B5EF4-FFF2-40B4-BE49-F238E27FC236}">
                <a16:creationId xmlns:a16="http://schemas.microsoft.com/office/drawing/2014/main" id="{570A477D-A3A8-4F2E-857D-17D60CE56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3810000"/>
            <a:ext cx="8461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= </a:t>
            </a:r>
            <a:r>
              <a:rPr lang="en-US" altLang="en-US">
                <a:latin typeface="Symbol" panose="05050102010706020507" pitchFamily="18" charset="2"/>
              </a:rPr>
              <a:t>S</a:t>
            </a:r>
          </a:p>
        </p:txBody>
      </p:sp>
      <p:sp>
        <p:nvSpPr>
          <p:cNvPr id="23571" name="Rectangle 19">
            <a:extLst>
              <a:ext uri="{FF2B5EF4-FFF2-40B4-BE49-F238E27FC236}">
                <a16:creationId xmlns:a16="http://schemas.microsoft.com/office/drawing/2014/main" id="{247431EC-E8E8-4CC3-8236-31A9F9674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3567113"/>
            <a:ext cx="3984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40981" name="Rectangle 20">
            <a:extLst>
              <a:ext uri="{FF2B5EF4-FFF2-40B4-BE49-F238E27FC236}">
                <a16:creationId xmlns:a16="http://schemas.microsoft.com/office/drawing/2014/main" id="{F32BD62C-091B-4B33-AC88-921812754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4298950"/>
            <a:ext cx="5540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t=1</a:t>
            </a:r>
          </a:p>
        </p:txBody>
      </p:sp>
      <p:sp>
        <p:nvSpPr>
          <p:cNvPr id="40982" name="Rectangle 21">
            <a:extLst>
              <a:ext uri="{FF2B5EF4-FFF2-40B4-BE49-F238E27FC236}">
                <a16:creationId xmlns:a16="http://schemas.microsoft.com/office/drawing/2014/main" id="{5679067F-CE1D-43A5-9D5F-03CCC5955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113" y="4130675"/>
            <a:ext cx="14620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P</a:t>
            </a:r>
            <a:r>
              <a:rPr lang="en-US" altLang="en-US" sz="2800"/>
              <a:t>)</a:t>
            </a:r>
            <a:r>
              <a:rPr lang="en-US" altLang="en-US" sz="2800" baseline="30000"/>
              <a:t>t</a:t>
            </a:r>
          </a:p>
        </p:txBody>
      </p:sp>
      <p:sp>
        <p:nvSpPr>
          <p:cNvPr id="40983" name="Line 22">
            <a:extLst>
              <a:ext uri="{FF2B5EF4-FFF2-40B4-BE49-F238E27FC236}">
                <a16:creationId xmlns:a16="http://schemas.microsoft.com/office/drawing/2014/main" id="{07E2AD89-ECDA-4207-9A83-77E458347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1148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4" name="Rectangle 23">
            <a:extLst>
              <a:ext uri="{FF2B5EF4-FFF2-40B4-BE49-F238E27FC236}">
                <a16:creationId xmlns:a16="http://schemas.microsoft.com/office/drawing/2014/main" id="{7A5A9853-DC03-425C-8B5E-EC093AE29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3505200"/>
            <a:ext cx="1095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23576" name="Rectangle 24">
            <a:extLst>
              <a:ext uri="{FF2B5EF4-FFF2-40B4-BE49-F238E27FC236}">
                <a16:creationId xmlns:a16="http://schemas.microsoft.com/office/drawing/2014/main" id="{CB05D3E9-F697-414C-80FF-4371BD74C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3810000"/>
            <a:ext cx="41402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/>
              <a:t>or  </a:t>
            </a:r>
            <a:r>
              <a:rPr lang="en-US">
                <a:solidFill>
                  <a:schemeClr val="tx2"/>
                </a:solidFill>
              </a:rPr>
              <a:t>Div</a:t>
            </a:r>
            <a:r>
              <a:rPr lang="en-US" baseline="-25000">
                <a:solidFill>
                  <a:schemeClr val="tx2"/>
                </a:solidFill>
              </a:rPr>
              <a:t>P</a:t>
            </a:r>
            <a:r>
              <a:rPr lang="en-US" sz="3200"/>
              <a:t>(PVIFA 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P</a:t>
            </a:r>
            <a:r>
              <a:rPr lang="en-US" baseline="-25000"/>
              <a:t>, </a:t>
            </a:r>
            <a:r>
              <a:rPr lang="en-US" sz="32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¥</a:t>
            </a:r>
            <a:r>
              <a:rPr lang="en-US" baseline="-25000"/>
              <a:t> </a:t>
            </a:r>
            <a:r>
              <a:rPr lang="en-US"/>
              <a:t>)</a:t>
            </a:r>
          </a:p>
        </p:txBody>
      </p:sp>
      <p:sp>
        <p:nvSpPr>
          <p:cNvPr id="23577" name="Rectangle 25">
            <a:extLst>
              <a:ext uri="{FF2B5EF4-FFF2-40B4-BE49-F238E27FC236}">
                <a16:creationId xmlns:a16="http://schemas.microsoft.com/office/drawing/2014/main" id="{2A5F6359-5362-40C2-9B55-07504AA6B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3" y="5562600"/>
            <a:ext cx="26622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</a:t>
            </a:r>
            <a:r>
              <a:rPr lang="en-US"/>
              <a:t> = </a:t>
            </a:r>
            <a:r>
              <a:rPr lang="en-US">
                <a:solidFill>
                  <a:schemeClr val="tx2"/>
                </a:solidFill>
              </a:rPr>
              <a:t>Div</a:t>
            </a:r>
            <a:r>
              <a:rPr lang="en-US" baseline="-25000">
                <a:solidFill>
                  <a:schemeClr val="tx2"/>
                </a:solidFill>
              </a:rPr>
              <a:t>P</a:t>
            </a:r>
            <a:r>
              <a:rPr lang="en-US" sz="3200"/>
              <a:t> / </a:t>
            </a:r>
            <a:r>
              <a:rPr lang="en-US" sz="3200">
                <a:solidFill>
                  <a:srgbClr val="42B200"/>
                </a:solidFill>
              </a:rPr>
              <a:t>k</a:t>
            </a:r>
            <a:r>
              <a:rPr lang="en-US" sz="3200" baseline="-25000">
                <a:solidFill>
                  <a:srgbClr val="42B200"/>
                </a:solidFill>
              </a:rPr>
              <a:t>P</a:t>
            </a:r>
          </a:p>
        </p:txBody>
      </p:sp>
      <p:sp>
        <p:nvSpPr>
          <p:cNvPr id="40987" name="Line 26">
            <a:extLst>
              <a:ext uri="{FF2B5EF4-FFF2-40B4-BE49-F238E27FC236}">
                <a16:creationId xmlns:a16="http://schemas.microsoft.com/office/drawing/2014/main" id="{ED3B9FEF-33EB-4D3F-AD73-19BF2378E31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7244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E88E27BA-5D67-4FD8-93F3-0856F81EBE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867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F996C40-8526-4E03-976F-19BABAAEAE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1628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The Valuation of 	</a:t>
            </a:r>
            <a:br>
              <a:rPr lang="en-US" b="1"/>
            </a:br>
            <a:r>
              <a:rPr lang="en-US" b="1"/>
              <a:t>Long-Term Securities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922EAA6-9E25-43A1-B9E0-ACF454403C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914400" lvl="1" indent="-457200"/>
            <a:r>
              <a:rPr lang="en-US" altLang="en-US"/>
              <a:t>Distinctions Among Valuation Concepts</a:t>
            </a:r>
          </a:p>
          <a:p>
            <a:pPr marL="914400" lvl="1" indent="-457200"/>
            <a:r>
              <a:rPr lang="en-US" altLang="en-US"/>
              <a:t>Bond Valuation</a:t>
            </a:r>
          </a:p>
          <a:p>
            <a:pPr marL="914400" lvl="1" indent="-457200"/>
            <a:r>
              <a:rPr lang="en-US" altLang="en-US"/>
              <a:t>Preferred Stock Valuation</a:t>
            </a:r>
          </a:p>
          <a:p>
            <a:pPr marL="914400" lvl="1" indent="-457200"/>
            <a:r>
              <a:rPr lang="en-US" altLang="en-US"/>
              <a:t>Common Stock Valuation</a:t>
            </a:r>
          </a:p>
          <a:p>
            <a:pPr marL="914400" lvl="1" indent="-457200"/>
            <a:r>
              <a:rPr lang="en-US" altLang="en-US"/>
              <a:t>Rates of Return (or Yields)</a:t>
            </a:r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AB66000B-9016-40E2-9A17-60A01C1C25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91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>
            <a:extLst>
              <a:ext uri="{FF2B5EF4-FFF2-40B4-BE49-F238E27FC236}">
                <a16:creationId xmlns:a16="http://schemas.microsoft.com/office/drawing/2014/main" id="{71418D33-9DD8-4A3F-93C7-720328A8A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FBC47B9-0CC4-4CE9-A2E2-AA5D62198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Preferred Stock Example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CDA19208-E3F5-4332-8B53-DA4130393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153400" cy="2590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spcBef>
                <a:spcPct val="45000"/>
              </a:spcBef>
              <a:spcAft>
                <a:spcPct val="45000"/>
              </a:spcAft>
              <a:buFont typeface="Monotype Sorts" pitchFamily="2" charset="2"/>
              <a:buNone/>
              <a:defRPr/>
            </a:pPr>
            <a:r>
              <a:rPr lang="en-US" sz="2800"/>
              <a:t>	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Div</a:t>
            </a:r>
            <a:r>
              <a:rPr lang="en-US" sz="28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sz="2800"/>
              <a:t>    = $100 ( </a:t>
            </a:r>
            <a:r>
              <a:rPr lang="en-US" sz="2800">
                <a:solidFill>
                  <a:srgbClr val="380069"/>
                </a:solidFill>
              </a:rPr>
              <a:t>8% </a:t>
            </a:r>
            <a:r>
              <a:rPr lang="en-US" sz="2800"/>
              <a:t>) =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$8.00</a:t>
            </a:r>
            <a:r>
              <a:rPr lang="en-US" sz="2800"/>
              <a:t>.		   	</a:t>
            </a: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sz="2800">
                <a:solidFill>
                  <a:srgbClr val="42B200"/>
                </a:solidFill>
              </a:rPr>
              <a:t> </a:t>
            </a:r>
            <a:r>
              <a:rPr lang="en-US" sz="2800"/>
              <a:t>	  = </a:t>
            </a: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10%</a:t>
            </a:r>
            <a:r>
              <a:rPr lang="en-US" sz="2800"/>
              <a:t>.					  	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</a:t>
            </a:r>
            <a:r>
              <a:rPr lang="en-US" sz="2800"/>
              <a:t> 	  =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Div</a:t>
            </a:r>
            <a:r>
              <a:rPr lang="en-US" sz="28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sz="2800"/>
              <a:t> / </a:t>
            </a: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28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sz="2800"/>
              <a:t> = 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$8.00</a:t>
            </a:r>
            <a:r>
              <a:rPr lang="en-US" sz="2800"/>
              <a:t> / </a:t>
            </a: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10%</a:t>
            </a:r>
            <a:r>
              <a:rPr lang="en-US" sz="2800"/>
              <a:t>		  		  =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$80</a:t>
            </a:r>
          </a:p>
        </p:txBody>
      </p:sp>
      <p:sp>
        <p:nvSpPr>
          <p:cNvPr id="43013" name="Line 5">
            <a:extLst>
              <a:ext uri="{FF2B5EF4-FFF2-40B4-BE49-F238E27FC236}">
                <a16:creationId xmlns:a16="http://schemas.microsoft.com/office/drawing/2014/main" id="{50F3F447-1E0F-4ECF-98B9-A8AAFD3CEF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629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4" name="Line 6">
            <a:extLst>
              <a:ext uri="{FF2B5EF4-FFF2-40B4-BE49-F238E27FC236}">
                <a16:creationId xmlns:a16="http://schemas.microsoft.com/office/drawing/2014/main" id="{8621B7A4-284F-4F64-9B8E-080731DCD9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9624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A6AAFC9B-35A9-43F6-9E48-EE050E20D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28800"/>
            <a:ext cx="8153400" cy="19812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Stock PS has an </a:t>
            </a:r>
            <a:r>
              <a:rPr lang="en-US" sz="3200">
                <a:solidFill>
                  <a:srgbClr val="380069"/>
                </a:solidFill>
                <a:latin typeface="Arial" panose="020B0604020202020204" pitchFamily="34" charset="0"/>
              </a:rPr>
              <a:t>8%,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$100 par value issue outstanding.  The appropriate </a:t>
            </a:r>
            <a:r>
              <a:rPr lang="en-US" sz="3200">
                <a:solidFill>
                  <a:srgbClr val="42B200"/>
                </a:solidFill>
                <a:latin typeface="Arial" panose="020B0604020202020204" pitchFamily="34" charset="0"/>
              </a:rPr>
              <a:t>discount rate is 10%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.  What is the value of the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preferred stock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2">
            <a:extLst>
              <a:ext uri="{FF2B5EF4-FFF2-40B4-BE49-F238E27FC236}">
                <a16:creationId xmlns:a16="http://schemas.microsoft.com/office/drawing/2014/main" id="{EF3980EE-8D82-4DEF-A67E-A36E0D70D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471AED4-F651-49ED-A11A-76BF86C9DF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Common Stock Valuation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C96CCCF9-F525-4595-A1BD-6F61BD51B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3505200"/>
            <a:ext cx="7620000" cy="3048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514350" indent="-514350">
              <a:defRPr/>
            </a:pPr>
            <a:r>
              <a:rPr lang="en-US" sz="3400" dirty="0"/>
              <a:t>Pro rata share of future earnings 	after all other obligations of the 	firm (if any remain).</a:t>
            </a:r>
          </a:p>
          <a:p>
            <a:pPr marL="514350" indent="-514350">
              <a:defRPr/>
            </a:pPr>
            <a:r>
              <a:rPr lang="en-US" sz="3400" dirty="0"/>
              <a:t>Dividends </a:t>
            </a:r>
            <a:r>
              <a:rPr lang="en-US" sz="3400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may</a:t>
            </a:r>
            <a:r>
              <a:rPr lang="en-US" sz="3400" dirty="0"/>
              <a:t> be paid out of 	the pro rata share of earnings.</a:t>
            </a: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269EF37C-80E1-419A-9AA6-1FA41042FC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C870D800-4210-4EBC-BB80-B77C509B6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28800"/>
            <a:ext cx="7620000" cy="16002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858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287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716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45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4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Common stock 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</a:rPr>
              <a:t>represents a residual ownership position in the corporation.</a:t>
            </a:r>
          </a:p>
        </p:txBody>
      </p:sp>
      <p:sp>
        <p:nvSpPr>
          <p:cNvPr id="45063" name="TextBox 1">
            <a:extLst>
              <a:ext uri="{FF2B5EF4-FFF2-40B4-BE49-F238E27FC236}">
                <a16:creationId xmlns:a16="http://schemas.microsoft.com/office/drawing/2014/main" id="{5EFD13D2-97CD-4709-972F-70B6C61C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3238"/>
            <a:ext cx="4876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b="0"/>
              <a:t>Pro-rata is used to describe a proportionate allocation. A method of assigning an amount to a fraction, according to its share of the whole</a:t>
            </a:r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>
            <a:extLst>
              <a:ext uri="{FF2B5EF4-FFF2-40B4-BE49-F238E27FC236}">
                <a16:creationId xmlns:a16="http://schemas.microsoft.com/office/drawing/2014/main" id="{1037C442-40D0-4C30-8507-F719FD2AF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56C0974-BE59-4CB8-976B-E3386AAAF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Common Stock Valuation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7D1E7002-8F28-4C91-BD3F-E14B197139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191000"/>
            <a:ext cx="8229600" cy="20574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514350" indent="-514350">
              <a:buFont typeface="Monotype Sorts" pitchFamily="2" charset="2"/>
              <a:buNone/>
            </a:pPr>
            <a:r>
              <a:rPr lang="en-US" altLang="en-US"/>
              <a:t>		(1)   Future dividends</a:t>
            </a:r>
          </a:p>
          <a:p>
            <a:pPr marL="514350" indent="-514350">
              <a:buFont typeface="Monotype Sorts" pitchFamily="2" charset="2"/>
              <a:buNone/>
            </a:pPr>
            <a:r>
              <a:rPr lang="en-US" altLang="en-US"/>
              <a:t>		(2)   Future sale of the common 		stock shares</a:t>
            </a:r>
          </a:p>
        </p:txBody>
      </p:sp>
      <p:sp>
        <p:nvSpPr>
          <p:cNvPr id="47109" name="Line 5">
            <a:extLst>
              <a:ext uri="{FF2B5EF4-FFF2-40B4-BE49-F238E27FC236}">
                <a16:creationId xmlns:a16="http://schemas.microsoft.com/office/drawing/2014/main" id="{1BD9258A-1A81-48DE-99A2-99A04F332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612C9E5E-C3A0-4C46-B7E5-92BF029897C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2057400"/>
            <a:ext cx="8610600" cy="17526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800"/>
              <a:t>What cash flows will a shareholder receive when owning shares of </a:t>
            </a:r>
            <a:r>
              <a:rPr 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common stock</a:t>
            </a:r>
            <a:r>
              <a:rPr lang="en-US" sz="3800"/>
              <a:t>?</a:t>
            </a:r>
          </a:p>
        </p:txBody>
      </p:sp>
      <p:sp>
        <p:nvSpPr>
          <p:cNvPr id="47111" name="Line 7">
            <a:extLst>
              <a:ext uri="{FF2B5EF4-FFF2-40B4-BE49-F238E27FC236}">
                <a16:creationId xmlns:a16="http://schemas.microsoft.com/office/drawing/2014/main" id="{3B41A9A3-A922-4366-A2BE-F7B0BB91E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9624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Line 2">
            <a:extLst>
              <a:ext uri="{FF2B5EF4-FFF2-40B4-BE49-F238E27FC236}">
                <a16:creationId xmlns:a16="http://schemas.microsoft.com/office/drawing/2014/main" id="{8D95320C-4148-46D7-9EA2-6BF14113B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12B32A8-3637-4F03-B0DA-5CB39C78D3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Dividend Valuation Model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AAA01E79-9794-4510-B0C7-446102B87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610600" cy="10668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sz="3200"/>
              <a:t>Basic dividend valuation model accounts for the PV of all future dividends.</a:t>
            </a:r>
          </a:p>
        </p:txBody>
      </p:sp>
      <p:sp>
        <p:nvSpPr>
          <p:cNvPr id="49157" name="Line 5">
            <a:extLst>
              <a:ext uri="{FF2B5EF4-FFF2-40B4-BE49-F238E27FC236}">
                <a16:creationId xmlns:a16="http://schemas.microsoft.com/office/drawing/2014/main" id="{5DC53149-B47F-4877-83AF-1F63855134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0087E384-DC84-4F93-8BC8-C2F30AA6B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3978275"/>
            <a:ext cx="1490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</a:t>
            </a:r>
            <a:r>
              <a:rPr lang="en-US" altLang="en-US" sz="2800">
                <a:solidFill>
                  <a:srgbClr val="014A01"/>
                </a:solidFill>
              </a:rPr>
              <a:t>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800" baseline="30000"/>
              <a:t>1</a:t>
            </a:r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CF985FE2-1DB8-4481-9346-C0EF4A982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313" y="3978275"/>
            <a:ext cx="1490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800" baseline="30000"/>
              <a:t>2</a:t>
            </a: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74898EBB-64E9-433A-A4B3-4DC125989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3978275"/>
            <a:ext cx="15001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e</a:t>
            </a:r>
            <a:r>
              <a:rPr lang="en-US" sz="2800"/>
              <a:t>)</a:t>
            </a:r>
            <a:r>
              <a:rPr lang="en-US" sz="2400" baseline="5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49161" name="Rectangle 9">
            <a:extLst>
              <a:ext uri="{FF2B5EF4-FFF2-40B4-BE49-F238E27FC236}">
                <a16:creationId xmlns:a16="http://schemas.microsoft.com/office/drawing/2014/main" id="{F5D08C43-62BF-42B7-8BDE-12C4AB602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3657600"/>
            <a:ext cx="879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V =</a:t>
            </a:r>
          </a:p>
        </p:txBody>
      </p:sp>
      <p:sp>
        <p:nvSpPr>
          <p:cNvPr id="49162" name="Rectangle 10">
            <a:extLst>
              <a:ext uri="{FF2B5EF4-FFF2-40B4-BE49-F238E27FC236}">
                <a16:creationId xmlns:a16="http://schemas.microsoft.com/office/drawing/2014/main" id="{EA28FCEA-AD11-45C6-A4C2-F902910BD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37338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49163" name="Rectangle 11">
            <a:extLst>
              <a:ext uri="{FF2B5EF4-FFF2-40B4-BE49-F238E27FC236}">
                <a16:creationId xmlns:a16="http://schemas.microsoft.com/office/drawing/2014/main" id="{96BCBC1F-280B-4284-9FD4-802751AD2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3733800"/>
            <a:ext cx="134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 ... +</a:t>
            </a:r>
          </a:p>
        </p:txBody>
      </p:sp>
      <p:sp>
        <p:nvSpPr>
          <p:cNvPr id="49164" name="Line 12">
            <a:extLst>
              <a:ext uri="{FF2B5EF4-FFF2-40B4-BE49-F238E27FC236}">
                <a16:creationId xmlns:a16="http://schemas.microsoft.com/office/drawing/2014/main" id="{547FE25F-4B87-4F11-B005-272E21091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5" name="Line 13">
            <a:extLst>
              <a:ext uri="{FF2B5EF4-FFF2-40B4-BE49-F238E27FC236}">
                <a16:creationId xmlns:a16="http://schemas.microsoft.com/office/drawing/2014/main" id="{B940DCAC-0457-49F9-8DE0-2F1916FC06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6" name="Line 14">
            <a:extLst>
              <a:ext uri="{FF2B5EF4-FFF2-40B4-BE49-F238E27FC236}">
                <a16:creationId xmlns:a16="http://schemas.microsoft.com/office/drawing/2014/main" id="{ABE10062-DDEE-460A-8625-21B1A614F4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7" name="Rectangle 15">
            <a:extLst>
              <a:ext uri="{FF2B5EF4-FFF2-40B4-BE49-F238E27FC236}">
                <a16:creationId xmlns:a16="http://schemas.microsoft.com/office/drawing/2014/main" id="{0E93B49E-4EBF-4863-AFA2-4D386510A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3352800"/>
            <a:ext cx="1062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/>
              <a:t>1</a:t>
            </a:r>
          </a:p>
        </p:txBody>
      </p:sp>
      <p:sp>
        <p:nvSpPr>
          <p:cNvPr id="27664" name="Rectangle 16">
            <a:extLst>
              <a:ext uri="{FF2B5EF4-FFF2-40B4-BE49-F238E27FC236}">
                <a16:creationId xmlns:a16="http://schemas.microsoft.com/office/drawing/2014/main" id="{9F3E804B-D110-44E3-A110-7F02E5A7C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3276600"/>
            <a:ext cx="110966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2"/>
                </a:solidFill>
              </a:rPr>
              <a:t>Div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49169" name="Rectangle 17">
            <a:extLst>
              <a:ext uri="{FF2B5EF4-FFF2-40B4-BE49-F238E27FC236}">
                <a16:creationId xmlns:a16="http://schemas.microsoft.com/office/drawing/2014/main" id="{794C6593-6FDA-4EC6-BD7B-60B5007B4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713" y="3352800"/>
            <a:ext cx="1062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/>
              <a:t>2</a:t>
            </a:r>
          </a:p>
        </p:txBody>
      </p:sp>
      <p:sp>
        <p:nvSpPr>
          <p:cNvPr id="49170" name="Rectangle 18">
            <a:extLst>
              <a:ext uri="{FF2B5EF4-FFF2-40B4-BE49-F238E27FC236}">
                <a16:creationId xmlns:a16="http://schemas.microsoft.com/office/drawing/2014/main" id="{428D63AB-5DBD-44B4-9AE8-311ED48FC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4953000"/>
            <a:ext cx="8461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= </a:t>
            </a:r>
            <a:r>
              <a:rPr lang="en-US" altLang="en-US">
                <a:latin typeface="Symbol" panose="05050102010706020507" pitchFamily="18" charset="2"/>
              </a:rPr>
              <a:t>S</a:t>
            </a:r>
          </a:p>
        </p:txBody>
      </p:sp>
      <p:sp>
        <p:nvSpPr>
          <p:cNvPr id="27667" name="Rectangle 19">
            <a:extLst>
              <a:ext uri="{FF2B5EF4-FFF2-40B4-BE49-F238E27FC236}">
                <a16:creationId xmlns:a16="http://schemas.microsoft.com/office/drawing/2014/main" id="{A4197424-11DC-4A98-B697-5463F05B7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4710113"/>
            <a:ext cx="3984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49172" name="Rectangle 20">
            <a:extLst>
              <a:ext uri="{FF2B5EF4-FFF2-40B4-BE49-F238E27FC236}">
                <a16:creationId xmlns:a16="http://schemas.microsoft.com/office/drawing/2014/main" id="{EBF84609-36C4-48A9-AC40-E58DE98D1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5441950"/>
            <a:ext cx="5540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t=1</a:t>
            </a:r>
          </a:p>
        </p:txBody>
      </p:sp>
      <p:sp>
        <p:nvSpPr>
          <p:cNvPr id="49173" name="Rectangle 21">
            <a:extLst>
              <a:ext uri="{FF2B5EF4-FFF2-40B4-BE49-F238E27FC236}">
                <a16:creationId xmlns:a16="http://schemas.microsoft.com/office/drawing/2014/main" id="{727F9CE5-6CE9-4823-BD7A-5A9FC7B33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113" y="5197475"/>
            <a:ext cx="14366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800" baseline="30000"/>
              <a:t>t</a:t>
            </a:r>
          </a:p>
        </p:txBody>
      </p:sp>
      <p:sp>
        <p:nvSpPr>
          <p:cNvPr id="49174" name="Line 22">
            <a:extLst>
              <a:ext uri="{FF2B5EF4-FFF2-40B4-BE49-F238E27FC236}">
                <a16:creationId xmlns:a16="http://schemas.microsoft.com/office/drawing/2014/main" id="{B6BC5008-BC8E-4EC4-9F3D-AD07FE892A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1816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75" name="Rectangle 23">
            <a:extLst>
              <a:ext uri="{FF2B5EF4-FFF2-40B4-BE49-F238E27FC236}">
                <a16:creationId xmlns:a16="http://schemas.microsoft.com/office/drawing/2014/main" id="{DFAE282C-13D8-4933-8637-3442DC3F9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4572000"/>
            <a:ext cx="993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/>
              <a:t>t</a:t>
            </a:r>
          </a:p>
        </p:txBody>
      </p:sp>
      <p:sp>
        <p:nvSpPr>
          <p:cNvPr id="49176" name="Rectangle 24">
            <a:extLst>
              <a:ext uri="{FF2B5EF4-FFF2-40B4-BE49-F238E27FC236}">
                <a16:creationId xmlns:a16="http://schemas.microsoft.com/office/drawing/2014/main" id="{E647BFF6-B637-45D1-815A-A432A587A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724400"/>
            <a:ext cx="5410200" cy="18288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49177" name="Rectangle 25">
            <a:extLst>
              <a:ext uri="{FF2B5EF4-FFF2-40B4-BE49-F238E27FC236}">
                <a16:creationId xmlns:a16="http://schemas.microsoft.com/office/drawing/2014/main" id="{DC82C94B-4AE7-4B89-BB03-DB4CB138E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350" y="4654550"/>
            <a:ext cx="4178300" cy="1892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287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Div</a:t>
            </a:r>
            <a:r>
              <a:rPr lang="en-US" altLang="en-US" sz="2800" baseline="-25000"/>
              <a:t>t</a:t>
            </a:r>
            <a:r>
              <a:rPr lang="en-US" altLang="en-US" sz="2800"/>
              <a:t>:	Cash dividend 		at time t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80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:  	Equity investor’s 	required return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Line 2">
            <a:extLst>
              <a:ext uri="{FF2B5EF4-FFF2-40B4-BE49-F238E27FC236}">
                <a16:creationId xmlns:a16="http://schemas.microsoft.com/office/drawing/2014/main" id="{C79F50F6-AEBA-4273-91EF-7E5555B8C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76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21F6FB6-BA87-4DF5-A017-4AC588A78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1628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Adjusted Dividend Valuation Model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DAC4CAEF-1A9A-4384-9186-9CA40BE68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610600" cy="10668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sz="3200"/>
              <a:t>The basic dividend valuation model adjusted for the future stock sale.</a:t>
            </a:r>
          </a:p>
        </p:txBody>
      </p:sp>
      <p:sp>
        <p:nvSpPr>
          <p:cNvPr id="51205" name="Line 5">
            <a:extLst>
              <a:ext uri="{FF2B5EF4-FFF2-40B4-BE49-F238E27FC236}">
                <a16:creationId xmlns:a16="http://schemas.microsoft.com/office/drawing/2014/main" id="{0AA4FAB4-73F3-43E5-870B-71F988C463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876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9FFBBABD-4F0F-4456-BE07-7BFFF1670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3978275"/>
            <a:ext cx="1490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</a:t>
            </a:r>
            <a:r>
              <a:rPr lang="en-US" altLang="en-US" sz="2800">
                <a:solidFill>
                  <a:srgbClr val="014A01"/>
                </a:solidFill>
              </a:rPr>
              <a:t>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800" baseline="30000"/>
              <a:t>1</a:t>
            </a:r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40F8174E-BACC-471D-AEA5-A13C36381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3978275"/>
            <a:ext cx="1490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800" baseline="30000"/>
              <a:t>2</a:t>
            </a: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12049152-D274-4959-BDB0-35663C990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3713" y="3978275"/>
            <a:ext cx="15192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e</a:t>
            </a:r>
            <a:r>
              <a:rPr lang="en-US" sz="2800"/>
              <a:t>)</a:t>
            </a:r>
            <a:r>
              <a:rPr lang="en-US" sz="32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51209" name="Rectangle 9">
            <a:extLst>
              <a:ext uri="{FF2B5EF4-FFF2-40B4-BE49-F238E27FC236}">
                <a16:creationId xmlns:a16="http://schemas.microsoft.com/office/drawing/2014/main" id="{F8AFFA7E-640F-4521-A81B-60A55DEA6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3657600"/>
            <a:ext cx="879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V =</a:t>
            </a:r>
          </a:p>
        </p:txBody>
      </p:sp>
      <p:sp>
        <p:nvSpPr>
          <p:cNvPr id="51210" name="Rectangle 10">
            <a:extLst>
              <a:ext uri="{FF2B5EF4-FFF2-40B4-BE49-F238E27FC236}">
                <a16:creationId xmlns:a16="http://schemas.microsoft.com/office/drawing/2014/main" id="{C0154CEE-78F8-496D-B621-73793DE9A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37338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51211" name="Rectangle 11">
            <a:extLst>
              <a:ext uri="{FF2B5EF4-FFF2-40B4-BE49-F238E27FC236}">
                <a16:creationId xmlns:a16="http://schemas.microsoft.com/office/drawing/2014/main" id="{FF64D330-EA66-4150-85E8-D3FA6B6F1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13" y="3733800"/>
            <a:ext cx="134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 ... +</a:t>
            </a:r>
          </a:p>
        </p:txBody>
      </p:sp>
      <p:sp>
        <p:nvSpPr>
          <p:cNvPr id="51212" name="Line 12">
            <a:extLst>
              <a:ext uri="{FF2B5EF4-FFF2-40B4-BE49-F238E27FC236}">
                <a16:creationId xmlns:a16="http://schemas.microsoft.com/office/drawing/2014/main" id="{54C17555-B612-438D-9FE0-C2B597D50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Line 13">
            <a:extLst>
              <a:ext uri="{FF2B5EF4-FFF2-40B4-BE49-F238E27FC236}">
                <a16:creationId xmlns:a16="http://schemas.microsoft.com/office/drawing/2014/main" id="{888C68FA-A206-4583-B762-20310AE82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Line 14">
            <a:extLst>
              <a:ext uri="{FF2B5EF4-FFF2-40B4-BE49-F238E27FC236}">
                <a16:creationId xmlns:a16="http://schemas.microsoft.com/office/drawing/2014/main" id="{F3FC06D2-A73A-4582-A966-FACA81C43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962400"/>
            <a:ext cx="1981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Rectangle 15">
            <a:extLst>
              <a:ext uri="{FF2B5EF4-FFF2-40B4-BE49-F238E27FC236}">
                <a16:creationId xmlns:a16="http://schemas.microsoft.com/office/drawing/2014/main" id="{9F569EDC-1D66-4036-87A3-E776EDFEA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3352800"/>
            <a:ext cx="1062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/>
              <a:t>1</a:t>
            </a:r>
          </a:p>
        </p:txBody>
      </p:sp>
      <p:sp>
        <p:nvSpPr>
          <p:cNvPr id="28688" name="Rectangle 16">
            <a:extLst>
              <a:ext uri="{FF2B5EF4-FFF2-40B4-BE49-F238E27FC236}">
                <a16:creationId xmlns:a16="http://schemas.microsoft.com/office/drawing/2014/main" id="{D30E60FA-E39D-4EAB-B449-75C087526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5513" y="3352800"/>
            <a:ext cx="29019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2"/>
                </a:solidFill>
              </a:rPr>
              <a:t>Div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+</a:t>
            </a:r>
            <a:r>
              <a:rPr lang="en-US">
                <a:solidFill>
                  <a:schemeClr val="tx2"/>
                </a:solidFill>
              </a:rPr>
              <a:t> Price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51217" name="Rectangle 17">
            <a:extLst>
              <a:ext uri="{FF2B5EF4-FFF2-40B4-BE49-F238E27FC236}">
                <a16:creationId xmlns:a16="http://schemas.microsoft.com/office/drawing/2014/main" id="{76B9CDBB-A7EC-4162-9E7D-59F99CF8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313" y="3352800"/>
            <a:ext cx="1062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/>
              <a:t>2</a:t>
            </a:r>
          </a:p>
        </p:txBody>
      </p:sp>
      <p:sp>
        <p:nvSpPr>
          <p:cNvPr id="51218" name="Rectangle 18">
            <a:extLst>
              <a:ext uri="{FF2B5EF4-FFF2-40B4-BE49-F238E27FC236}">
                <a16:creationId xmlns:a16="http://schemas.microsoft.com/office/drawing/2014/main" id="{C46F945E-2A8C-4FEC-8B93-D32FE9B31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724400"/>
            <a:ext cx="5410200" cy="18288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28691" name="Rectangle 19">
            <a:extLst>
              <a:ext uri="{FF2B5EF4-FFF2-40B4-BE49-F238E27FC236}">
                <a16:creationId xmlns:a16="http://schemas.microsoft.com/office/drawing/2014/main" id="{5B3005A1-E20C-4170-86A8-FA4DA1641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724400"/>
            <a:ext cx="8305800" cy="15240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:		The year in which the firm’s 			shares are expected to be sold.</a:t>
            </a:r>
          </a:p>
          <a:p>
            <a:pPr>
              <a:defRPr/>
            </a:pPr>
            <a:r>
              <a:rPr lang="en-US" sz="2800">
                <a:solidFill>
                  <a:schemeClr val="tx2"/>
                </a:solidFill>
                <a:latin typeface="Arial" panose="020B0604020202020204" pitchFamily="34" charset="0"/>
              </a:rPr>
              <a:t>Price</a:t>
            </a:r>
            <a:r>
              <a:rPr lang="en-US" sz="28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:	The expected share price in year 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2">
            <a:extLst>
              <a:ext uri="{FF2B5EF4-FFF2-40B4-BE49-F238E27FC236}">
                <a16:creationId xmlns:a16="http://schemas.microsoft.com/office/drawing/2014/main" id="{B47E4230-1D25-45D8-B1C5-90719FEEDB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562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FA50D7E-AB08-4FE1-A078-6418BCC1D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5532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Dividend Growth Pattern Assumptions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38E1F613-9492-458C-8429-E6B8AAB5C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839200" cy="4724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/>
              <a:t>The dividend valuation model requires the forecast of </a:t>
            </a:r>
            <a:r>
              <a:rPr lang="en-US" sz="3200" i="1" u="sng"/>
              <a:t>all</a:t>
            </a:r>
            <a:r>
              <a:rPr lang="en-US" sz="3200"/>
              <a:t> future dividends.  The following dividend growth rate assumptions simplify the valuation process.</a:t>
            </a: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Constant Growth</a:t>
            </a: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 Growth</a:t>
            </a:r>
            <a:endParaRPr lang="en-US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Growth Phases</a:t>
            </a:r>
          </a:p>
        </p:txBody>
      </p:sp>
      <p:sp>
        <p:nvSpPr>
          <p:cNvPr id="53253" name="Line 5">
            <a:extLst>
              <a:ext uri="{FF2B5EF4-FFF2-40B4-BE49-F238E27FC236}">
                <a16:creationId xmlns:a16="http://schemas.microsoft.com/office/drawing/2014/main" id="{7EEB5456-A97F-48EE-A14A-247C9896B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562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EDA7CCF-3066-4BAF-8304-638B706CB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950" y="4883150"/>
            <a:ext cx="1739900" cy="1511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55299" name="Line 3">
            <a:extLst>
              <a:ext uri="{FF2B5EF4-FFF2-40B4-BE49-F238E27FC236}">
                <a16:creationId xmlns:a16="http://schemas.microsoft.com/office/drawing/2014/main" id="{0DE8DCCE-D976-49E0-BA56-B7AB7D2115A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4134244D-8A3A-40DE-A1EF-2E49B936C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Constant Growth Model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C6402E12-8B8B-4754-B72A-5CD333CA74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610600" cy="1066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/>
              <a:t>The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constant growth model </a:t>
            </a:r>
            <a:r>
              <a:rPr lang="en-US" sz="3200"/>
              <a:t>assumes that dividends will grow forever at the rate </a:t>
            </a:r>
            <a:r>
              <a:rPr lang="en-US" sz="3200">
                <a:solidFill>
                  <a:srgbClr val="380069"/>
                </a:solidFill>
              </a:rPr>
              <a:t>g</a:t>
            </a:r>
            <a:r>
              <a:rPr lang="en-US" sz="3200"/>
              <a:t>.</a:t>
            </a:r>
          </a:p>
        </p:txBody>
      </p:sp>
      <p:sp>
        <p:nvSpPr>
          <p:cNvPr id="55302" name="Line 6">
            <a:extLst>
              <a:ext uri="{FF2B5EF4-FFF2-40B4-BE49-F238E27FC236}">
                <a16:creationId xmlns:a16="http://schemas.microsoft.com/office/drawing/2014/main" id="{2C2AF463-B620-4881-A32D-0243066D1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561630D6-6763-46CD-8BC8-D2234B06D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3978275"/>
            <a:ext cx="1490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</a:t>
            </a:r>
            <a:r>
              <a:rPr lang="en-US" altLang="en-US" sz="2800">
                <a:solidFill>
                  <a:srgbClr val="014A01"/>
                </a:solidFill>
              </a:rPr>
              <a:t>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800" baseline="30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55304" name="Rectangle 8">
            <a:extLst>
              <a:ext uri="{FF2B5EF4-FFF2-40B4-BE49-F238E27FC236}">
                <a16:creationId xmlns:a16="http://schemas.microsoft.com/office/drawing/2014/main" id="{FB61603E-77C6-49E4-BDEA-7CEA449E5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313" y="3978275"/>
            <a:ext cx="1490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800" baseline="30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55305" name="Rectangle 9">
            <a:extLst>
              <a:ext uri="{FF2B5EF4-FFF2-40B4-BE49-F238E27FC236}">
                <a16:creationId xmlns:a16="http://schemas.microsoft.com/office/drawing/2014/main" id="{888F0787-FD8A-4314-B843-1FDF940A5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3978275"/>
            <a:ext cx="15001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400" baseline="50000">
                <a:solidFill>
                  <a:schemeClr val="hlink"/>
                </a:solidFill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55306" name="Rectangle 10">
            <a:extLst>
              <a:ext uri="{FF2B5EF4-FFF2-40B4-BE49-F238E27FC236}">
                <a16:creationId xmlns:a16="http://schemas.microsoft.com/office/drawing/2014/main" id="{588F882E-6946-4A06-8CBC-C0F009720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3657600"/>
            <a:ext cx="879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V =</a:t>
            </a:r>
          </a:p>
        </p:txBody>
      </p:sp>
      <p:sp>
        <p:nvSpPr>
          <p:cNvPr id="55307" name="Rectangle 11">
            <a:extLst>
              <a:ext uri="{FF2B5EF4-FFF2-40B4-BE49-F238E27FC236}">
                <a16:creationId xmlns:a16="http://schemas.microsoft.com/office/drawing/2014/main" id="{328DB818-531A-4A35-BF9E-DE8407BA9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37338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55308" name="Rectangle 12">
            <a:extLst>
              <a:ext uri="{FF2B5EF4-FFF2-40B4-BE49-F238E27FC236}">
                <a16:creationId xmlns:a16="http://schemas.microsoft.com/office/drawing/2014/main" id="{58C3C6EF-0DCA-4BB1-B054-1F34F8835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3733800"/>
            <a:ext cx="134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 ... +</a:t>
            </a:r>
          </a:p>
        </p:txBody>
      </p:sp>
      <p:sp>
        <p:nvSpPr>
          <p:cNvPr id="55309" name="Line 13">
            <a:extLst>
              <a:ext uri="{FF2B5EF4-FFF2-40B4-BE49-F238E27FC236}">
                <a16:creationId xmlns:a16="http://schemas.microsoft.com/office/drawing/2014/main" id="{CADFFB13-422C-4B9C-9009-6650040664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>
            <a:extLst>
              <a:ext uri="{FF2B5EF4-FFF2-40B4-BE49-F238E27FC236}">
                <a16:creationId xmlns:a16="http://schemas.microsoft.com/office/drawing/2014/main" id="{AE7EE67B-D08B-4E41-B9EA-1F5CE0CED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15">
            <a:extLst>
              <a:ext uri="{FF2B5EF4-FFF2-40B4-BE49-F238E27FC236}">
                <a16:creationId xmlns:a16="http://schemas.microsoft.com/office/drawing/2014/main" id="{5C9965E0-3609-4744-ABF2-4CCC07E5E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Rectangle 16">
            <a:extLst>
              <a:ext uri="{FF2B5EF4-FFF2-40B4-BE49-F238E27FC236}">
                <a16:creationId xmlns:a16="http://schemas.microsoft.com/office/drawing/2014/main" id="{ED573E1C-A54A-4FB7-A50C-3E74DD7BC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3352800"/>
            <a:ext cx="17859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baseline="-25000">
                <a:solidFill>
                  <a:schemeClr val="tx2"/>
                </a:solidFill>
              </a:rPr>
              <a:t>0</a:t>
            </a:r>
            <a:r>
              <a:rPr lang="en-US" altLang="en-US"/>
              <a:t>(1+</a:t>
            </a:r>
            <a:r>
              <a:rPr lang="en-US" altLang="en-US">
                <a:solidFill>
                  <a:srgbClr val="D678F8"/>
                </a:solidFill>
              </a:rPr>
              <a:t>g</a:t>
            </a:r>
            <a:r>
              <a:rPr lang="en-US" altLang="en-US"/>
              <a:t>)</a:t>
            </a:r>
          </a:p>
        </p:txBody>
      </p:sp>
      <p:sp>
        <p:nvSpPr>
          <p:cNvPr id="55313" name="Rectangle 17">
            <a:extLst>
              <a:ext uri="{FF2B5EF4-FFF2-40B4-BE49-F238E27FC236}">
                <a16:creationId xmlns:a16="http://schemas.microsoft.com/office/drawing/2014/main" id="{BF8A4B73-76C5-4847-A93B-BB9C1196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0313" y="3352800"/>
            <a:ext cx="1958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baseline="-25000">
                <a:solidFill>
                  <a:schemeClr val="tx2"/>
                </a:solidFill>
              </a:rPr>
              <a:t>0</a:t>
            </a:r>
            <a:r>
              <a:rPr lang="en-US" altLang="en-US"/>
              <a:t>(1+</a:t>
            </a:r>
            <a:r>
              <a:rPr lang="en-US" altLang="en-US">
                <a:solidFill>
                  <a:srgbClr val="D678F8"/>
                </a:solidFill>
              </a:rPr>
              <a:t>g</a:t>
            </a:r>
            <a:r>
              <a:rPr lang="en-US" altLang="en-US"/>
              <a:t>)</a:t>
            </a:r>
            <a:r>
              <a:rPr lang="en-US" altLang="en-US" sz="2800" baseline="50000">
                <a:solidFill>
                  <a:schemeClr val="hlink"/>
                </a:solidFill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55314" name="Rectangle 18">
            <a:extLst>
              <a:ext uri="{FF2B5EF4-FFF2-40B4-BE49-F238E27FC236}">
                <a16:creationId xmlns:a16="http://schemas.microsoft.com/office/drawing/2014/main" id="{D340C458-812B-4FD7-9B0C-9F60B0D04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53340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=</a:t>
            </a:r>
          </a:p>
        </p:txBody>
      </p:sp>
      <p:sp>
        <p:nvSpPr>
          <p:cNvPr id="55315" name="Rectangle 19">
            <a:extLst>
              <a:ext uri="{FF2B5EF4-FFF2-40B4-BE49-F238E27FC236}">
                <a16:creationId xmlns:a16="http://schemas.microsoft.com/office/drawing/2014/main" id="{5272BCC1-6D27-45C8-A096-82A635574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5638800"/>
            <a:ext cx="15525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(</a:t>
            </a:r>
            <a:r>
              <a:rPr lang="en-US" altLang="en-US">
                <a:solidFill>
                  <a:srgbClr val="42B200"/>
                </a:solidFill>
              </a:rPr>
              <a:t>k</a:t>
            </a:r>
            <a:r>
              <a:rPr lang="en-US" altLang="en-US" baseline="-25000">
                <a:solidFill>
                  <a:srgbClr val="42B200"/>
                </a:solidFill>
              </a:rPr>
              <a:t>e</a:t>
            </a:r>
            <a:r>
              <a:rPr lang="en-US" altLang="en-US" baseline="-25000">
                <a:solidFill>
                  <a:srgbClr val="014A01"/>
                </a:solidFill>
              </a:rPr>
              <a:t> </a:t>
            </a:r>
            <a:r>
              <a:rPr lang="en-US" altLang="en-US"/>
              <a:t>- </a:t>
            </a:r>
            <a:r>
              <a:rPr lang="en-US" altLang="en-US">
                <a:solidFill>
                  <a:srgbClr val="D678F8"/>
                </a:solidFill>
              </a:rPr>
              <a:t>g</a:t>
            </a:r>
            <a:r>
              <a:rPr lang="en-US" altLang="en-US"/>
              <a:t>)</a:t>
            </a:r>
          </a:p>
        </p:txBody>
      </p:sp>
      <p:sp>
        <p:nvSpPr>
          <p:cNvPr id="55316" name="Line 20">
            <a:extLst>
              <a:ext uri="{FF2B5EF4-FFF2-40B4-BE49-F238E27FC236}">
                <a16:creationId xmlns:a16="http://schemas.microsoft.com/office/drawing/2014/main" id="{293EE4FC-BAD3-478A-A8F4-C3DC329612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6388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Rectangle 21">
            <a:extLst>
              <a:ext uri="{FF2B5EF4-FFF2-40B4-BE49-F238E27FC236}">
                <a16:creationId xmlns:a16="http://schemas.microsoft.com/office/drawing/2014/main" id="{AA1D4985-17A9-4D6F-99CB-2C4AB6FF6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713" y="5029200"/>
            <a:ext cx="681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55318" name="Rectangle 22">
            <a:extLst>
              <a:ext uri="{FF2B5EF4-FFF2-40B4-BE49-F238E27FC236}">
                <a16:creationId xmlns:a16="http://schemas.microsoft.com/office/drawing/2014/main" id="{8FF9C166-0D45-4AD1-977C-1767D5B5D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724400"/>
            <a:ext cx="5410200" cy="18288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55319" name="Rectangle 23">
            <a:extLst>
              <a:ext uri="{FF2B5EF4-FFF2-40B4-BE49-F238E27FC236}">
                <a16:creationId xmlns:a16="http://schemas.microsoft.com/office/drawing/2014/main" id="{D13D07EF-CB1C-4969-B00B-A69D298C4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4883150"/>
            <a:ext cx="5016500" cy="1511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287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D</a:t>
            </a:r>
            <a:r>
              <a:rPr lang="en-US" altLang="en-US" sz="2400" baseline="-25000">
                <a:solidFill>
                  <a:schemeClr val="tx2"/>
                </a:solidFill>
              </a:rPr>
              <a:t>1</a:t>
            </a:r>
            <a:r>
              <a:rPr lang="en-US" altLang="en-US" sz="2400"/>
              <a:t>:	Dividend paid at time 1.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70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rgbClr val="D678F8"/>
                </a:solidFill>
              </a:rPr>
              <a:t>g</a:t>
            </a:r>
            <a:r>
              <a:rPr lang="en-US" altLang="en-US" sz="2400" baseline="-25000">
                <a:solidFill>
                  <a:srgbClr val="014A01"/>
                </a:solidFill>
              </a:rPr>
              <a:t> </a:t>
            </a:r>
            <a:r>
              <a:rPr lang="en-US" altLang="en-US" sz="2400"/>
              <a:t>:  	The constant growth rate.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70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k</a:t>
            </a:r>
            <a:r>
              <a:rPr lang="en-US" altLang="en-US" sz="2400" baseline="-25000">
                <a:solidFill>
                  <a:srgbClr val="42B200"/>
                </a:solidFill>
              </a:rPr>
              <a:t>e</a:t>
            </a:r>
            <a:r>
              <a:rPr lang="en-US" altLang="en-US" sz="2400"/>
              <a:t>:  	Investor’s required return.</a:t>
            </a:r>
          </a:p>
        </p:txBody>
      </p:sp>
      <p:sp>
        <p:nvSpPr>
          <p:cNvPr id="55320" name="Rectangle 24">
            <a:extLst>
              <a:ext uri="{FF2B5EF4-FFF2-40B4-BE49-F238E27FC236}">
                <a16:creationId xmlns:a16="http://schemas.microsoft.com/office/drawing/2014/main" id="{CB4F7086-65DD-41BF-B44F-38378CFA5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3" y="3352800"/>
            <a:ext cx="19558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baseline="-25000">
                <a:solidFill>
                  <a:schemeClr val="tx2"/>
                </a:solidFill>
              </a:rPr>
              <a:t>0</a:t>
            </a:r>
            <a:r>
              <a:rPr lang="en-US" altLang="en-US"/>
              <a:t>(1+</a:t>
            </a:r>
            <a:r>
              <a:rPr lang="en-US" altLang="en-US">
                <a:solidFill>
                  <a:srgbClr val="D678F8"/>
                </a:solidFill>
              </a:rPr>
              <a:t>g</a:t>
            </a:r>
            <a:r>
              <a:rPr lang="en-US" altLang="en-US"/>
              <a:t>)</a:t>
            </a:r>
            <a:r>
              <a:rPr lang="en-US" altLang="en-US" baseline="30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55321" name="Line 25">
            <a:extLst>
              <a:ext uri="{FF2B5EF4-FFF2-40B4-BE49-F238E27FC236}">
                <a16:creationId xmlns:a16="http://schemas.microsoft.com/office/drawing/2014/main" id="{C21532B8-0044-4C74-A89F-D8750DE4CE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2004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Line 2">
            <a:extLst>
              <a:ext uri="{FF2B5EF4-FFF2-40B4-BE49-F238E27FC236}">
                <a16:creationId xmlns:a16="http://schemas.microsoft.com/office/drawing/2014/main" id="{5B5828A1-94A8-43AF-B838-13F76691F7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572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465E176-144D-425D-87FA-2AD16FC2C1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3246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Constant Growth Model Example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FBC54F9C-DE00-47F9-8747-A72D607A3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4800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 dirty="0"/>
              <a:t>Stock CG has an expected </a:t>
            </a:r>
            <a:r>
              <a:rPr lang="en-US" sz="3200" dirty="0">
                <a:solidFill>
                  <a:srgbClr val="D678F8"/>
                </a:solidFill>
              </a:rPr>
              <a:t>growth rate of 8%</a:t>
            </a:r>
            <a:r>
              <a:rPr lang="en-US" sz="3200" dirty="0"/>
              <a:t>.  Each share of stock just received an annual </a:t>
            </a:r>
            <a:r>
              <a:rPr lang="en-US" sz="3200" dirty="0">
                <a:solidFill>
                  <a:schemeClr val="tx2"/>
                </a:solidFill>
              </a:rPr>
              <a:t>$3.24 dividend </a:t>
            </a:r>
            <a:r>
              <a:rPr lang="en-US" sz="3200" dirty="0"/>
              <a:t>per share.  The appropriate </a:t>
            </a:r>
            <a:r>
              <a:rPr lang="en-US" sz="3200" dirty="0">
                <a:solidFill>
                  <a:srgbClr val="42B200"/>
                </a:solidFill>
              </a:rPr>
              <a:t>discount rate is 15%</a:t>
            </a:r>
            <a:r>
              <a:rPr lang="en-US" sz="3200" dirty="0"/>
              <a:t>.  What is the value of the </a:t>
            </a:r>
            <a:r>
              <a:rPr lang="en-U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common stock</a:t>
            </a:r>
            <a:r>
              <a:rPr lang="en-US" sz="3200" dirty="0"/>
              <a:t>?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32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3200" dirty="0"/>
              <a:t> 	= 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$3.24</a:t>
            </a:r>
            <a:r>
              <a:rPr lang="en-US" sz="3200" dirty="0"/>
              <a:t> ( 1 + </a:t>
            </a:r>
            <a:r>
              <a:rPr lang="en-US" sz="3200" dirty="0">
                <a:solidFill>
                  <a:srgbClr val="D678F8"/>
                </a:solidFill>
              </a:rPr>
              <a:t>.08</a:t>
            </a:r>
            <a:r>
              <a:rPr lang="en-US" sz="3200" dirty="0"/>
              <a:t> ) = 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$3.50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since D1 =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D0(1+g)</a:t>
            </a:r>
            <a:endParaRPr lang="en-US" sz="1200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</a:t>
            </a:r>
            <a:r>
              <a:rPr lang="en-US" sz="3200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CG</a:t>
            </a:r>
            <a:r>
              <a:rPr lang="en-US" sz="3200" dirty="0"/>
              <a:t>  	= 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32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3200" dirty="0"/>
              <a:t> / ( </a:t>
            </a:r>
            <a:r>
              <a:rPr lang="en-US" sz="3200" dirty="0" err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sz="3200" baseline="-25000" dirty="0" err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3200" baseline="-25000" dirty="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D678F8"/>
                </a:solidFill>
              </a:rPr>
              <a:t>g</a:t>
            </a:r>
            <a:r>
              <a:rPr lang="en-US" sz="3200" dirty="0"/>
              <a:t> ) = </a:t>
            </a: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$3.50</a:t>
            </a:r>
            <a:r>
              <a:rPr lang="en-US" sz="3200" dirty="0"/>
              <a:t> / ( </a:t>
            </a:r>
            <a:r>
              <a:rPr lang="en-US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.15</a:t>
            </a:r>
            <a:r>
              <a:rPr lang="en-US" sz="3200" dirty="0"/>
              <a:t> - </a:t>
            </a:r>
            <a:r>
              <a:rPr lang="en-US" sz="3200" dirty="0">
                <a:solidFill>
                  <a:srgbClr val="D678F8"/>
                </a:solidFill>
              </a:rPr>
              <a:t>.08</a:t>
            </a:r>
            <a:r>
              <a:rPr lang="en-US" sz="3200" dirty="0"/>
              <a:t> ) 	=</a:t>
            </a:r>
            <a:r>
              <a:rPr lang="en-U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$50</a:t>
            </a:r>
          </a:p>
        </p:txBody>
      </p:sp>
      <p:sp>
        <p:nvSpPr>
          <p:cNvPr id="57349" name="Line 5">
            <a:extLst>
              <a:ext uri="{FF2B5EF4-FFF2-40B4-BE49-F238E27FC236}">
                <a16:creationId xmlns:a16="http://schemas.microsoft.com/office/drawing/2014/main" id="{27B3E5B6-9C90-453C-BB19-210456794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572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0" name="Line 6">
            <a:extLst>
              <a:ext uri="{FF2B5EF4-FFF2-40B4-BE49-F238E27FC236}">
                <a16:creationId xmlns:a16="http://schemas.microsoft.com/office/drawing/2014/main" id="{D9F50BB7-3D76-482A-B859-669E3EC97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3434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6AA5235-EE44-41DD-B19F-87AFB843A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950" y="4883150"/>
            <a:ext cx="1739900" cy="1511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59395" name="Line 3">
            <a:extLst>
              <a:ext uri="{FF2B5EF4-FFF2-40B4-BE49-F238E27FC236}">
                <a16:creationId xmlns:a16="http://schemas.microsoft.com/office/drawing/2014/main" id="{FCA1F97A-1BDA-47F5-BC16-2E93A2495A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DC77778C-A63F-47FE-BB60-588226C1B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Zero Growth Model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FEF97680-ED3E-4201-A142-F99497782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57400"/>
            <a:ext cx="8991600" cy="1066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/>
              <a:t>The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zero growth model </a:t>
            </a:r>
            <a:r>
              <a:rPr lang="en-US" sz="3200"/>
              <a:t>assumes that dividends will grow forever at the rate </a:t>
            </a:r>
            <a:r>
              <a:rPr lang="en-US" sz="3200">
                <a:solidFill>
                  <a:srgbClr val="380069"/>
                </a:solidFill>
              </a:rPr>
              <a:t>g </a:t>
            </a:r>
            <a:r>
              <a:rPr lang="en-US" sz="3200"/>
              <a:t>= 0.</a:t>
            </a:r>
          </a:p>
        </p:txBody>
      </p:sp>
      <p:sp>
        <p:nvSpPr>
          <p:cNvPr id="59398" name="Line 6">
            <a:extLst>
              <a:ext uri="{FF2B5EF4-FFF2-40B4-BE49-F238E27FC236}">
                <a16:creationId xmlns:a16="http://schemas.microsoft.com/office/drawing/2014/main" id="{6A97490E-2A97-4317-B63D-96CF76F5F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8D429424-176D-4B70-AFAF-CE3988327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3978275"/>
            <a:ext cx="1490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</a:t>
            </a:r>
            <a:r>
              <a:rPr lang="en-US" altLang="en-US" sz="2800">
                <a:solidFill>
                  <a:srgbClr val="014A01"/>
                </a:solidFill>
              </a:rPr>
              <a:t>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800" baseline="30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59400" name="Rectangle 8">
            <a:extLst>
              <a:ext uri="{FF2B5EF4-FFF2-40B4-BE49-F238E27FC236}">
                <a16:creationId xmlns:a16="http://schemas.microsoft.com/office/drawing/2014/main" id="{422DD44D-8B18-469B-BD37-108752859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313" y="3978275"/>
            <a:ext cx="1490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800" baseline="30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59401" name="Rectangle 9">
            <a:extLst>
              <a:ext uri="{FF2B5EF4-FFF2-40B4-BE49-F238E27FC236}">
                <a16:creationId xmlns:a16="http://schemas.microsoft.com/office/drawing/2014/main" id="{5EC5909D-CE8C-4E1E-8910-70298555D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3978275"/>
            <a:ext cx="15001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e</a:t>
            </a:r>
            <a:r>
              <a:rPr lang="en-US" altLang="en-US" sz="2800"/>
              <a:t>)</a:t>
            </a:r>
            <a:r>
              <a:rPr lang="en-US" altLang="en-US" sz="2400" baseline="50000">
                <a:solidFill>
                  <a:schemeClr val="hlink"/>
                </a:solidFill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59402" name="Rectangle 10">
            <a:extLst>
              <a:ext uri="{FF2B5EF4-FFF2-40B4-BE49-F238E27FC236}">
                <a16:creationId xmlns:a16="http://schemas.microsoft.com/office/drawing/2014/main" id="{1B222A80-5C5D-4F92-9AAE-1F22497F5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3657600"/>
            <a:ext cx="11747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V</a:t>
            </a:r>
            <a:r>
              <a:rPr lang="en-US" altLang="en-US" sz="3200" baseline="-25000"/>
              <a:t>ZG</a:t>
            </a:r>
            <a:r>
              <a:rPr lang="en-US" altLang="en-US" sz="3200"/>
              <a:t> =</a:t>
            </a:r>
          </a:p>
        </p:txBody>
      </p:sp>
      <p:sp>
        <p:nvSpPr>
          <p:cNvPr id="59403" name="Rectangle 11">
            <a:extLst>
              <a:ext uri="{FF2B5EF4-FFF2-40B4-BE49-F238E27FC236}">
                <a16:creationId xmlns:a16="http://schemas.microsoft.com/office/drawing/2014/main" id="{E11BA7B1-1EA2-4876-9B42-8DB3E0E64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37338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59404" name="Rectangle 12">
            <a:extLst>
              <a:ext uri="{FF2B5EF4-FFF2-40B4-BE49-F238E27FC236}">
                <a16:creationId xmlns:a16="http://schemas.microsoft.com/office/drawing/2014/main" id="{DA227DDB-6D71-4386-A24B-705798E87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3733800"/>
            <a:ext cx="134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 ... +</a:t>
            </a:r>
          </a:p>
        </p:txBody>
      </p:sp>
      <p:sp>
        <p:nvSpPr>
          <p:cNvPr id="59405" name="Line 13">
            <a:extLst>
              <a:ext uri="{FF2B5EF4-FFF2-40B4-BE49-F238E27FC236}">
                <a16:creationId xmlns:a16="http://schemas.microsoft.com/office/drawing/2014/main" id="{040785EC-727C-4034-8A13-EA76C3A2A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>
            <a:extLst>
              <a:ext uri="{FF2B5EF4-FFF2-40B4-BE49-F238E27FC236}">
                <a16:creationId xmlns:a16="http://schemas.microsoft.com/office/drawing/2014/main" id="{BC347E02-07F5-41CB-ADC0-A73B6C1A3A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>
            <a:extLst>
              <a:ext uri="{FF2B5EF4-FFF2-40B4-BE49-F238E27FC236}">
                <a16:creationId xmlns:a16="http://schemas.microsoft.com/office/drawing/2014/main" id="{7B15EFEF-A071-420F-8026-B27004799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Rectangle 16">
            <a:extLst>
              <a:ext uri="{FF2B5EF4-FFF2-40B4-BE49-F238E27FC236}">
                <a16:creationId xmlns:a16="http://schemas.microsoft.com/office/drawing/2014/main" id="{B92B9371-0F82-412F-AB0B-04B2087A5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713" y="3352800"/>
            <a:ext cx="681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baseline="-25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59409" name="Rectangle 17">
            <a:extLst>
              <a:ext uri="{FF2B5EF4-FFF2-40B4-BE49-F238E27FC236}">
                <a16:creationId xmlns:a16="http://schemas.microsoft.com/office/drawing/2014/main" id="{F7DCA1ED-AB37-4AF3-A47B-8C90A9650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3352800"/>
            <a:ext cx="6556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sz="2400" baseline="-25000">
                <a:solidFill>
                  <a:schemeClr val="hlink"/>
                </a:solidFill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59410" name="Rectangle 18">
            <a:extLst>
              <a:ext uri="{FF2B5EF4-FFF2-40B4-BE49-F238E27FC236}">
                <a16:creationId xmlns:a16="http://schemas.microsoft.com/office/drawing/2014/main" id="{8ABC7B77-C01D-4498-8CFD-1C06EEE0B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53340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=</a:t>
            </a:r>
          </a:p>
        </p:txBody>
      </p:sp>
      <p:sp>
        <p:nvSpPr>
          <p:cNvPr id="59411" name="Rectangle 19">
            <a:extLst>
              <a:ext uri="{FF2B5EF4-FFF2-40B4-BE49-F238E27FC236}">
                <a16:creationId xmlns:a16="http://schemas.microsoft.com/office/drawing/2014/main" id="{2FECF173-D893-4301-BFCB-B03777A61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713" y="5638800"/>
            <a:ext cx="6048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rgbClr val="42B200"/>
                </a:solidFill>
              </a:rPr>
              <a:t>k</a:t>
            </a:r>
            <a:r>
              <a:rPr lang="en-US" altLang="en-US" baseline="-25000">
                <a:solidFill>
                  <a:srgbClr val="42B200"/>
                </a:solidFill>
              </a:rPr>
              <a:t>e</a:t>
            </a:r>
          </a:p>
        </p:txBody>
      </p:sp>
      <p:sp>
        <p:nvSpPr>
          <p:cNvPr id="59412" name="Line 20">
            <a:extLst>
              <a:ext uri="{FF2B5EF4-FFF2-40B4-BE49-F238E27FC236}">
                <a16:creationId xmlns:a16="http://schemas.microsoft.com/office/drawing/2014/main" id="{9FA2CF06-C8E5-46DF-987C-A26C0080E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6388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3" name="Rectangle 21">
            <a:extLst>
              <a:ext uri="{FF2B5EF4-FFF2-40B4-BE49-F238E27FC236}">
                <a16:creationId xmlns:a16="http://schemas.microsoft.com/office/drawing/2014/main" id="{A4DC66A9-7FBA-4A02-9D76-CD3488E34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713" y="5029200"/>
            <a:ext cx="681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59414" name="Rectangle 22">
            <a:extLst>
              <a:ext uri="{FF2B5EF4-FFF2-40B4-BE49-F238E27FC236}">
                <a16:creationId xmlns:a16="http://schemas.microsoft.com/office/drawing/2014/main" id="{A8554368-836D-4ADA-A7A5-24CED9CE8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724400"/>
            <a:ext cx="5410200" cy="18288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59415" name="Rectangle 23">
            <a:extLst>
              <a:ext uri="{FF2B5EF4-FFF2-40B4-BE49-F238E27FC236}">
                <a16:creationId xmlns:a16="http://schemas.microsoft.com/office/drawing/2014/main" id="{1B97FEDA-583D-40C6-9972-7B55DA4FA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5187950"/>
            <a:ext cx="5016500" cy="977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287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D</a:t>
            </a:r>
            <a:r>
              <a:rPr lang="en-US" altLang="en-US" sz="2400" baseline="-25000">
                <a:solidFill>
                  <a:schemeClr val="tx2"/>
                </a:solidFill>
              </a:rPr>
              <a:t>1</a:t>
            </a:r>
            <a:r>
              <a:rPr lang="en-US" altLang="en-US" sz="2400"/>
              <a:t>:	Dividend paid at time 1.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700"/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k</a:t>
            </a:r>
            <a:r>
              <a:rPr lang="en-US" altLang="en-US" sz="2400" baseline="-25000">
                <a:solidFill>
                  <a:srgbClr val="42B200"/>
                </a:solidFill>
              </a:rPr>
              <a:t>e</a:t>
            </a:r>
            <a:r>
              <a:rPr lang="en-US" altLang="en-US" sz="2400"/>
              <a:t>:  	Investor’s required return.</a:t>
            </a:r>
          </a:p>
        </p:txBody>
      </p:sp>
      <p:sp>
        <p:nvSpPr>
          <p:cNvPr id="59416" name="Rectangle 24">
            <a:extLst>
              <a:ext uri="{FF2B5EF4-FFF2-40B4-BE49-F238E27FC236}">
                <a16:creationId xmlns:a16="http://schemas.microsoft.com/office/drawing/2014/main" id="{5A4189FF-9151-461B-9E75-7A5B63369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3352800"/>
            <a:ext cx="6810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baseline="-25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59417" name="Line 25">
            <a:extLst>
              <a:ext uri="{FF2B5EF4-FFF2-40B4-BE49-F238E27FC236}">
                <a16:creationId xmlns:a16="http://schemas.microsoft.com/office/drawing/2014/main" id="{94EE4AA6-1A1A-4F97-944E-F425F76B4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2004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Line 2">
            <a:extLst>
              <a:ext uri="{FF2B5EF4-FFF2-40B4-BE49-F238E27FC236}">
                <a16:creationId xmlns:a16="http://schemas.microsoft.com/office/drawing/2014/main" id="{65E9796F-FEE0-4B85-9BDF-74F0741B2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038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D061AE1-90BE-4D9C-86CB-0A9D4A026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056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Zero Growth 		</a:t>
            </a:r>
            <a:br>
              <a:rPr lang="en-US" b="1"/>
            </a:br>
            <a:r>
              <a:rPr lang="en-US" b="1"/>
              <a:t>Model Example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634AE5E9-3A5D-4597-AF73-608CB50C8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2438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3200"/>
              <a:t>Stock ZG has an expected </a:t>
            </a:r>
            <a:r>
              <a:rPr lang="en-US" sz="3200">
                <a:solidFill>
                  <a:srgbClr val="380069"/>
                </a:solidFill>
              </a:rPr>
              <a:t>growth rate </a:t>
            </a:r>
            <a:r>
              <a:rPr lang="en-US" sz="3200"/>
              <a:t>of </a:t>
            </a:r>
            <a:r>
              <a:rPr lang="en-US" sz="3200">
                <a:solidFill>
                  <a:srgbClr val="380069"/>
                </a:solidFill>
              </a:rPr>
              <a:t>0%</a:t>
            </a:r>
            <a:r>
              <a:rPr lang="en-US" sz="3200"/>
              <a:t>.  Each share of stock just received an annual </a:t>
            </a:r>
            <a:r>
              <a:rPr lang="en-US" sz="3200">
                <a:solidFill>
                  <a:schemeClr val="tx2"/>
                </a:solidFill>
              </a:rPr>
              <a:t>$3.24 dividend </a:t>
            </a:r>
            <a:r>
              <a:rPr lang="en-US" sz="3200"/>
              <a:t>per share.  The appropriate </a:t>
            </a:r>
            <a:r>
              <a:rPr lang="en-US" sz="3200">
                <a:solidFill>
                  <a:srgbClr val="42B200"/>
                </a:solidFill>
              </a:rPr>
              <a:t>discount rate is 15%</a:t>
            </a:r>
            <a:r>
              <a:rPr lang="en-US" sz="3200"/>
              <a:t>.  What is the value of the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common stock</a:t>
            </a:r>
            <a:r>
              <a:rPr lang="en-US" sz="3200"/>
              <a:t>?</a:t>
            </a:r>
            <a:endParaRPr lang="en-US" sz="32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45" name="Line 5">
            <a:extLst>
              <a:ext uri="{FF2B5EF4-FFF2-40B4-BE49-F238E27FC236}">
                <a16:creationId xmlns:a16="http://schemas.microsoft.com/office/drawing/2014/main" id="{9A1A7305-E208-4DB8-A9B6-E42AA86B2F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038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6" name="Line 6">
            <a:extLst>
              <a:ext uri="{FF2B5EF4-FFF2-40B4-BE49-F238E27FC236}">
                <a16:creationId xmlns:a16="http://schemas.microsoft.com/office/drawing/2014/main" id="{7B5C6940-2A3A-48E7-A316-EA66AC2884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3434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2E92A29F-7265-43C2-823F-F9EB61689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8153400" cy="22098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	=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$3.24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( 1 + </a:t>
            </a:r>
            <a:r>
              <a:rPr lang="en-US" sz="3200">
                <a:solidFill>
                  <a:srgbClr val="D678F8"/>
                </a:solidFill>
                <a:latin typeface="Arial" panose="020B0604020202020204" pitchFamily="34" charset="0"/>
              </a:rPr>
              <a:t>0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) =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$3.24</a:t>
            </a:r>
            <a:endParaRPr lang="en-US" sz="32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endParaRPr lang="en-US" sz="12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V</a:t>
            </a:r>
            <a:r>
              <a:rPr lang="en-US" sz="32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ZG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 	=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/ (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</a:t>
            </a:r>
            <a:r>
              <a:rPr lang="en-US" sz="3200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sz="3200" baseline="-250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sz="3200">
                <a:solidFill>
                  <a:srgbClr val="D678F8"/>
                </a:solidFill>
                <a:latin typeface="Arial" panose="020B0604020202020204" pitchFamily="34" charset="0"/>
              </a:rPr>
              <a:t>0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) =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$3.24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/ (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.15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US" sz="3200">
                <a:solidFill>
                  <a:srgbClr val="D678F8"/>
                </a:solidFill>
                <a:latin typeface="Arial" panose="020B0604020202020204" pitchFamily="34" charset="0"/>
              </a:rPr>
              <a:t>0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) 		=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$21.60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2A402C45-1352-40A6-9772-F5620F4F4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19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99B3153-BD78-47DD-8CCC-494C8802D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990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800" b="1"/>
              <a:t>What is Value?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3A8AC95-26F6-4CB0-BDBE-CB5D5622F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0"/>
            <a:ext cx="8229600" cy="1981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400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Going-concern value</a:t>
            </a:r>
            <a:r>
              <a:rPr lang="en-US" sz="3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400"/>
              <a:t>represents the amount a firm could be sold for as a continuing operating business.</a:t>
            </a:r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77B77C02-BC83-43AC-AF6F-E5109B23F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343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A670CDAB-F50B-47F2-8589-E9F2EEB26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81200"/>
            <a:ext cx="8229600" cy="26670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573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sz="34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Liquidation value</a:t>
            </a:r>
            <a:r>
              <a:rPr lang="en-US" sz="3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400">
                <a:solidFill>
                  <a:srgbClr val="000000"/>
                </a:solidFill>
                <a:latin typeface="Arial" panose="020B0604020202020204" pitchFamily="34" charset="0"/>
              </a:rPr>
              <a:t>represents the amount of money that could be realized if an asset or group of assets is sold separately from its operating organization.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Line 2">
            <a:extLst>
              <a:ext uri="{FF2B5EF4-FFF2-40B4-BE49-F238E27FC236}">
                <a16:creationId xmlns:a16="http://schemas.microsoft.com/office/drawing/2014/main" id="{007DEB12-694C-4EA8-A8DF-0A5E69E06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86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FA691DFD-5718-458A-B508-29EB34131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Calculating Rates of Return (or Yields)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20565659-2490-4254-9CD3-E1ADAA05B0D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276600"/>
            <a:ext cx="8077200" cy="3124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>
              <a:buFont typeface="Monotype Sorts" pitchFamily="2" charset="2"/>
              <a:buNone/>
              <a:defRPr/>
            </a:pPr>
            <a:r>
              <a:rPr lang="en-US" sz="3200"/>
              <a:t>1.  Determine the expected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cash flows</a:t>
            </a:r>
            <a:r>
              <a:rPr lang="en-US" sz="3200"/>
              <a:t>.</a:t>
            </a:r>
          </a:p>
          <a:p>
            <a:pPr marL="457200" indent="-457200">
              <a:buFont typeface="Monotype Sorts" pitchFamily="2" charset="2"/>
              <a:buNone/>
              <a:defRPr/>
            </a:pPr>
            <a:r>
              <a:rPr lang="en-US" sz="3200"/>
              <a:t>2.  Replace the intrinsic value (V) with the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market price (P</a:t>
            </a:r>
            <a:r>
              <a:rPr lang="en-US" sz="3200" baseline="-25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en-US" sz="3200"/>
              <a:t>.</a:t>
            </a:r>
          </a:p>
          <a:p>
            <a:pPr marL="457200" indent="-457200">
              <a:buFont typeface="Monotype Sorts" pitchFamily="2" charset="2"/>
              <a:buNone/>
              <a:defRPr/>
            </a:pPr>
            <a:r>
              <a:rPr lang="en-US" sz="3200"/>
              <a:t>3.  Solve for the </a:t>
            </a:r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market required rate of return </a:t>
            </a:r>
            <a:r>
              <a:rPr lang="en-US" sz="3200"/>
              <a:t>that equates the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discounted cash flows </a:t>
            </a:r>
            <a:r>
              <a:rPr lang="en-US" sz="3200"/>
              <a:t>to the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market price</a:t>
            </a:r>
            <a:r>
              <a:rPr lang="en-US" sz="3200"/>
              <a:t>. </a:t>
            </a:r>
          </a:p>
        </p:txBody>
      </p:sp>
      <p:sp>
        <p:nvSpPr>
          <p:cNvPr id="86021" name="Line 5">
            <a:extLst>
              <a:ext uri="{FF2B5EF4-FFF2-40B4-BE49-F238E27FC236}">
                <a16:creationId xmlns:a16="http://schemas.microsoft.com/office/drawing/2014/main" id="{F71592CD-E7FE-4ABB-B735-2CE5D6115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86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37ABFC55-08A9-467C-AF7D-C62E710C36F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981200"/>
            <a:ext cx="8001000" cy="14478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4000"/>
              <a:t>Steps to calculate the rate of return (or yield).</a:t>
            </a:r>
          </a:p>
        </p:txBody>
      </p:sp>
      <p:sp>
        <p:nvSpPr>
          <p:cNvPr id="86023" name="Line 7">
            <a:extLst>
              <a:ext uri="{FF2B5EF4-FFF2-40B4-BE49-F238E27FC236}">
                <a16:creationId xmlns:a16="http://schemas.microsoft.com/office/drawing/2014/main" id="{6CE1D0B6-D76B-4D6B-A7FE-9392684F8BE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74676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67A53480-0CD1-466B-A60A-9AE212C11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900" y="5499100"/>
            <a:ext cx="438150" cy="41275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E9D8638-58E5-4527-B491-D60DDC657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800" y="5492750"/>
            <a:ext cx="400050" cy="41275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996FD090-7AAA-4A0F-9B26-968E1D0CF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950" y="4578350"/>
            <a:ext cx="444500" cy="4445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CE693D4B-E2B3-4DBB-911C-289A41CE0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750" y="4578350"/>
            <a:ext cx="444500" cy="4445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88070" name="Line 6">
            <a:extLst>
              <a:ext uri="{FF2B5EF4-FFF2-40B4-BE49-F238E27FC236}">
                <a16:creationId xmlns:a16="http://schemas.microsoft.com/office/drawing/2014/main" id="{6B615C1A-0D50-4CF8-AAA5-3C0242A59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248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86F7EC38-0F13-4F18-A267-4D564A32FE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Determining Bond YTM</a:t>
            </a:r>
          </a:p>
        </p:txBody>
      </p:sp>
      <p:sp>
        <p:nvSpPr>
          <p:cNvPr id="88072" name="Rectangle 8">
            <a:extLst>
              <a:ext uri="{FF2B5EF4-FFF2-40B4-BE49-F238E27FC236}">
                <a16:creationId xmlns:a16="http://schemas.microsoft.com/office/drawing/2014/main" id="{9E673B06-EAD5-43A2-8CF2-CDCAFE17D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077200" cy="17526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sz="3500"/>
              <a:t>Determine the Yield-to-Maturity (YTM) for the coupon-paying bond with a finite life.</a:t>
            </a:r>
          </a:p>
        </p:txBody>
      </p:sp>
      <p:sp>
        <p:nvSpPr>
          <p:cNvPr id="88073" name="Line 9">
            <a:extLst>
              <a:ext uri="{FF2B5EF4-FFF2-40B4-BE49-F238E27FC236}">
                <a16:creationId xmlns:a16="http://schemas.microsoft.com/office/drawing/2014/main" id="{CC288A31-5509-417E-B4A4-FBC26BB086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248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Rectangle 10">
            <a:extLst>
              <a:ext uri="{FF2B5EF4-FFF2-40B4-BE49-F238E27FC236}">
                <a16:creationId xmlns:a16="http://schemas.microsoft.com/office/drawing/2014/main" id="{B461481B-BA76-49B2-9498-D75267EF1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4191000"/>
            <a:ext cx="10493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P</a:t>
            </a:r>
            <a:r>
              <a:rPr lang="en-US" altLang="en-US" baseline="-25000"/>
              <a:t>0</a:t>
            </a:r>
            <a:r>
              <a:rPr lang="en-US" altLang="en-US"/>
              <a:t> =</a:t>
            </a:r>
          </a:p>
        </p:txBody>
      </p:sp>
      <p:sp>
        <p:nvSpPr>
          <p:cNvPr id="88075" name="Rectangle 11">
            <a:extLst>
              <a:ext uri="{FF2B5EF4-FFF2-40B4-BE49-F238E27FC236}">
                <a16:creationId xmlns:a16="http://schemas.microsoft.com/office/drawing/2014/main" id="{01ED84AE-A592-47C5-AEEC-3FAFF9FF5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4100513"/>
            <a:ext cx="5127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4400">
                <a:latin typeface="Symbol" panose="05050102010706020507" pitchFamily="18" charset="2"/>
              </a:rPr>
              <a:t>S</a:t>
            </a:r>
          </a:p>
        </p:txBody>
      </p:sp>
      <p:sp>
        <p:nvSpPr>
          <p:cNvPr id="41996" name="Rectangle 12">
            <a:extLst>
              <a:ext uri="{FF2B5EF4-FFF2-40B4-BE49-F238E27FC236}">
                <a16:creationId xmlns:a16="http://schemas.microsoft.com/office/drawing/2014/main" id="{1CE03856-9438-41A6-93CC-751E0D7B8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3871913"/>
            <a:ext cx="3667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88077" name="Rectangle 13">
            <a:extLst>
              <a:ext uri="{FF2B5EF4-FFF2-40B4-BE49-F238E27FC236}">
                <a16:creationId xmlns:a16="http://schemas.microsoft.com/office/drawing/2014/main" id="{A836AB1D-44AB-40B0-8AF3-6791BD543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4756150"/>
            <a:ext cx="5540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t=1</a:t>
            </a:r>
          </a:p>
        </p:txBody>
      </p:sp>
      <p:sp>
        <p:nvSpPr>
          <p:cNvPr id="88078" name="Rectangle 14">
            <a:extLst>
              <a:ext uri="{FF2B5EF4-FFF2-40B4-BE49-F238E27FC236}">
                <a16:creationId xmlns:a16="http://schemas.microsoft.com/office/drawing/2014/main" id="{9E52B1DD-052B-46E3-85FD-BFD2AE0B7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4511675"/>
            <a:ext cx="15160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d</a:t>
            </a:r>
            <a:r>
              <a:rPr lang="en-US" altLang="en-US" sz="2800" baseline="-25000">
                <a:solidFill>
                  <a:srgbClr val="014A01"/>
                </a:solidFill>
              </a:rPr>
              <a:t> </a:t>
            </a:r>
            <a:r>
              <a:rPr lang="en-US" altLang="en-US" sz="2800"/>
              <a:t>)</a:t>
            </a:r>
            <a:r>
              <a:rPr lang="en-US" altLang="en-US" sz="2800" baseline="30000"/>
              <a:t>t</a:t>
            </a:r>
          </a:p>
        </p:txBody>
      </p:sp>
      <p:sp>
        <p:nvSpPr>
          <p:cNvPr id="88079" name="Line 15">
            <a:extLst>
              <a:ext uri="{FF2B5EF4-FFF2-40B4-BE49-F238E27FC236}">
                <a16:creationId xmlns:a16="http://schemas.microsoft.com/office/drawing/2014/main" id="{494F7AB6-1838-471E-8FCD-AB72689A05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958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0" name="Rectangle 16">
            <a:extLst>
              <a:ext uri="{FF2B5EF4-FFF2-40B4-BE49-F238E27FC236}">
                <a16:creationId xmlns:a16="http://schemas.microsoft.com/office/drawing/2014/main" id="{46EE8442-2A03-4609-811B-43C0398AC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7513" y="3962400"/>
            <a:ext cx="307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</a:t>
            </a:r>
          </a:p>
        </p:txBody>
      </p:sp>
      <p:sp>
        <p:nvSpPr>
          <p:cNvPr id="42001" name="Rectangle 17">
            <a:extLst>
              <a:ext uri="{FF2B5EF4-FFF2-40B4-BE49-F238E27FC236}">
                <a16:creationId xmlns:a16="http://schemas.microsoft.com/office/drawing/2014/main" id="{F3A6C6FB-B2B7-4B30-A0EB-ADDCAE253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113" y="5181600"/>
            <a:ext cx="67754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/>
              <a:t>=  </a:t>
            </a:r>
            <a:r>
              <a:rPr lang="en-US" sz="3200">
                <a:solidFill>
                  <a:schemeClr val="tx2"/>
                </a:solidFill>
              </a:rPr>
              <a:t>I </a:t>
            </a:r>
            <a:r>
              <a:rPr lang="en-US" sz="3200"/>
              <a:t>(PVIFA 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d</a:t>
            </a:r>
            <a:r>
              <a:rPr lang="en-US" baseline="-50000">
                <a:solidFill>
                  <a:srgbClr val="014A01"/>
                </a:solidFill>
              </a:rPr>
              <a:t> </a:t>
            </a:r>
            <a:r>
              <a:rPr lang="en-US" baseline="-25000"/>
              <a:t>, </a:t>
            </a:r>
            <a:r>
              <a:rPr lang="en-US" sz="40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) + </a:t>
            </a:r>
            <a:r>
              <a:rPr lang="en-US" sz="3200">
                <a:solidFill>
                  <a:schemeClr val="tx2"/>
                </a:solidFill>
              </a:rPr>
              <a:t>MV </a:t>
            </a:r>
            <a:r>
              <a:rPr lang="en-US" sz="3200"/>
              <a:t>(PVIF 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d</a:t>
            </a:r>
            <a:r>
              <a:rPr lang="en-US" baseline="-50000">
                <a:solidFill>
                  <a:srgbClr val="014A01"/>
                </a:solidFill>
              </a:rPr>
              <a:t> </a:t>
            </a:r>
            <a:r>
              <a:rPr lang="en-US" baseline="-25000"/>
              <a:t>, </a:t>
            </a:r>
            <a:r>
              <a:rPr lang="en-US" sz="40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) </a:t>
            </a:r>
          </a:p>
        </p:txBody>
      </p:sp>
      <p:sp>
        <p:nvSpPr>
          <p:cNvPr id="42002" name="Rectangle 18">
            <a:extLst>
              <a:ext uri="{FF2B5EF4-FFF2-40B4-BE49-F238E27FC236}">
                <a16:creationId xmlns:a16="http://schemas.microsoft.com/office/drawing/2014/main" id="{E95E0482-8CF0-4C06-8F10-20E97BCA1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5313" y="4511675"/>
            <a:ext cx="15986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 baseline="-25000">
                <a:solidFill>
                  <a:srgbClr val="014A01"/>
                </a:solidFill>
              </a:rPr>
              <a:t> </a:t>
            </a:r>
            <a:r>
              <a:rPr lang="en-US" sz="2800"/>
              <a:t>)</a:t>
            </a:r>
            <a:r>
              <a:rPr lang="en-US" sz="32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88083" name="Rectangle 19">
            <a:extLst>
              <a:ext uri="{FF2B5EF4-FFF2-40B4-BE49-F238E27FC236}">
                <a16:creationId xmlns:a16="http://schemas.microsoft.com/office/drawing/2014/main" id="{891C3D33-5302-4610-B632-B34DC1327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41910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88084" name="Line 20">
            <a:extLst>
              <a:ext uri="{FF2B5EF4-FFF2-40B4-BE49-F238E27FC236}">
                <a16:creationId xmlns:a16="http://schemas.microsoft.com/office/drawing/2014/main" id="{7609F8A4-36E6-4315-BD4A-3CD6DBC1D9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4958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5" name="Rectangle 21">
            <a:extLst>
              <a:ext uri="{FF2B5EF4-FFF2-40B4-BE49-F238E27FC236}">
                <a16:creationId xmlns:a16="http://schemas.microsoft.com/office/drawing/2014/main" id="{909A55AD-7DB0-492B-BBB3-2D9DE1BA2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113" y="3962400"/>
            <a:ext cx="866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MV</a:t>
            </a:r>
          </a:p>
        </p:txBody>
      </p:sp>
      <p:sp>
        <p:nvSpPr>
          <p:cNvPr id="88086" name="Rectangle 22">
            <a:extLst>
              <a:ext uri="{FF2B5EF4-FFF2-40B4-BE49-F238E27FC236}">
                <a16:creationId xmlns:a16="http://schemas.microsoft.com/office/drawing/2014/main" id="{C1CE620F-34BF-44FE-B38E-9913F355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763" y="5984875"/>
            <a:ext cx="1814512" cy="5889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d</a:t>
            </a:r>
            <a:r>
              <a:rPr lang="en-US" altLang="en-US" sz="2800" baseline="-25000">
                <a:solidFill>
                  <a:srgbClr val="014A01"/>
                </a:solidFill>
              </a:rPr>
              <a:t> </a:t>
            </a:r>
            <a:r>
              <a:rPr lang="en-US" altLang="en-US" sz="3200"/>
              <a:t>= YTM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>
            <a:extLst>
              <a:ext uri="{FF2B5EF4-FFF2-40B4-BE49-F238E27FC236}">
                <a16:creationId xmlns:a16="http://schemas.microsoft.com/office/drawing/2014/main" id="{D35B8463-9A22-4C97-83FE-00B72B8717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638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76A6A44-49F9-4FEC-ADBA-C3D8F3904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391400" cy="1295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Determining the YTM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6DC24EAB-4BFC-4326-8234-72C865505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534400" cy="4800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/>
              <a:t>Julie Miller want to determine the YTM for an issue of outstanding bonds at </a:t>
            </a:r>
            <a:r>
              <a:rPr lang="en-US" i="1"/>
              <a:t>Basket Wonders (BW)</a:t>
            </a:r>
            <a:r>
              <a:rPr lang="en-US"/>
              <a:t>.  </a:t>
            </a:r>
            <a:r>
              <a:rPr lang="en-US" i="1"/>
              <a:t>BW</a:t>
            </a:r>
            <a:r>
              <a:rPr lang="en-US"/>
              <a:t> has an issue of </a:t>
            </a:r>
            <a:r>
              <a:rPr lang="en-US">
                <a:solidFill>
                  <a:schemeClr val="tx2"/>
                </a:solidFill>
              </a:rPr>
              <a:t>10% annual coupon </a:t>
            </a:r>
            <a:r>
              <a:rPr lang="en-US"/>
              <a:t>bonds with </a:t>
            </a:r>
            <a:r>
              <a:rPr lang="en-US">
                <a:solidFill>
                  <a:schemeClr val="hlink"/>
                </a:solidFill>
              </a:rPr>
              <a:t>15 years </a:t>
            </a:r>
            <a:r>
              <a:rPr lang="en-US"/>
              <a:t>left to maturity.  The bonds have a current market value of 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$1,250</a:t>
            </a:r>
            <a:r>
              <a:rPr lang="en-US"/>
              <a:t>.</a:t>
            </a: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is the YTM?</a:t>
            </a:r>
          </a:p>
        </p:txBody>
      </p:sp>
      <p:sp>
        <p:nvSpPr>
          <p:cNvPr id="90117" name="Line 5">
            <a:extLst>
              <a:ext uri="{FF2B5EF4-FFF2-40B4-BE49-F238E27FC236}">
                <a16:creationId xmlns:a16="http://schemas.microsoft.com/office/drawing/2014/main" id="{4A45980D-AF47-4C31-A621-46D049DDC4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638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Line 2">
            <a:extLst>
              <a:ext uri="{FF2B5EF4-FFF2-40B4-BE49-F238E27FC236}">
                <a16:creationId xmlns:a16="http://schemas.microsoft.com/office/drawing/2014/main" id="{D564A119-3801-4AF1-AB2F-66F127BB5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9E644C3-51C6-4373-BBAC-CDC0FB32A5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7818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YTM Solution (Try 9%)</a:t>
            </a:r>
          </a:p>
        </p:txBody>
      </p:sp>
      <p:sp>
        <p:nvSpPr>
          <p:cNvPr id="92164" name="Line 4">
            <a:extLst>
              <a:ext uri="{FF2B5EF4-FFF2-40B4-BE49-F238E27FC236}">
                <a16:creationId xmlns:a16="http://schemas.microsoft.com/office/drawing/2014/main" id="{D288B603-EDCD-4F86-8B74-96435CE806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1019144B-9E7F-4C12-A32E-25BBFD7E28F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828800"/>
            <a:ext cx="8001000" cy="4724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$1,250</a:t>
            </a:r>
            <a:r>
              <a:rPr lang="en-US"/>
              <a:t> 	= 	$100(PVIFA</a:t>
            </a:r>
            <a:r>
              <a:rPr lang="en-US" baseline="-25000">
                <a:solidFill>
                  <a:srgbClr val="42B200"/>
                </a:solidFill>
              </a:rPr>
              <a:t>9%</a:t>
            </a:r>
            <a:r>
              <a:rPr lang="en-US" baseline="-25000"/>
              <a:t>,</a:t>
            </a:r>
            <a:r>
              <a:rPr lang="en-US" baseline="-25000">
                <a:solidFill>
                  <a:schemeClr val="hlink"/>
                </a:solidFill>
              </a:rPr>
              <a:t>15</a:t>
            </a:r>
            <a:r>
              <a:rPr lang="en-US"/>
              <a:t>) + 				$1,000(PVIF</a:t>
            </a:r>
            <a:r>
              <a:rPr lang="en-US" baseline="-25000">
                <a:solidFill>
                  <a:srgbClr val="42B200"/>
                </a:solidFill>
              </a:rPr>
              <a:t>9%</a:t>
            </a:r>
            <a:r>
              <a:rPr lang="en-US" baseline="-25000"/>
              <a:t>, </a:t>
            </a:r>
            <a:r>
              <a:rPr lang="en-US" baseline="-25000">
                <a:solidFill>
                  <a:schemeClr val="hlink"/>
                </a:solidFill>
              </a:rPr>
              <a:t>15</a:t>
            </a:r>
            <a:r>
              <a:rPr lang="en-US"/>
              <a:t>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$1,250</a:t>
            </a:r>
            <a:r>
              <a:rPr lang="en-US"/>
              <a:t> 	= 	$100(8.061) + 					$1,000(.275)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$1,250</a:t>
            </a:r>
            <a:r>
              <a:rPr lang="en-US"/>
              <a:t> 	= 	$806.10 + $275.00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			=	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$1,081.10						[</a:t>
            </a:r>
            <a:r>
              <a:rPr lang="en-US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Rate is too high!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C1F91BDA-AAB3-475C-9B5B-917A1258F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92167" name="Line 7">
            <a:extLst>
              <a:ext uri="{FF2B5EF4-FFF2-40B4-BE49-F238E27FC236}">
                <a16:creationId xmlns:a16="http://schemas.microsoft.com/office/drawing/2014/main" id="{ACD6B0C3-0BB7-4EAD-A59B-3520187764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334000"/>
            <a:ext cx="15240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Line 2">
            <a:extLst>
              <a:ext uri="{FF2B5EF4-FFF2-40B4-BE49-F238E27FC236}">
                <a16:creationId xmlns:a16="http://schemas.microsoft.com/office/drawing/2014/main" id="{4455B3D0-7C53-49E7-B260-06160CA32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6413255-5807-4564-BF99-AA4D3238B7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7818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YTM Solution (Try 7%)</a:t>
            </a:r>
          </a:p>
        </p:txBody>
      </p:sp>
      <p:sp>
        <p:nvSpPr>
          <p:cNvPr id="94212" name="Line 4">
            <a:extLst>
              <a:ext uri="{FF2B5EF4-FFF2-40B4-BE49-F238E27FC236}">
                <a16:creationId xmlns:a16="http://schemas.microsoft.com/office/drawing/2014/main" id="{03DCACFE-4AAA-452F-8B7F-CCC286F6C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0D299B48-E627-429F-A4DB-B4AA68538B3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828800"/>
            <a:ext cx="8001000" cy="4724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$1,250</a:t>
            </a:r>
            <a:r>
              <a:rPr lang="en-US"/>
              <a:t> 	= 	$100(PVIFA</a:t>
            </a:r>
            <a:r>
              <a:rPr lang="en-US" baseline="-25000">
                <a:solidFill>
                  <a:srgbClr val="42B200"/>
                </a:solidFill>
              </a:rPr>
              <a:t>7%</a:t>
            </a:r>
            <a:r>
              <a:rPr lang="en-US" baseline="-25000"/>
              <a:t>,</a:t>
            </a:r>
            <a:r>
              <a:rPr lang="en-US" baseline="-25000">
                <a:solidFill>
                  <a:schemeClr val="hlink"/>
                </a:solidFill>
              </a:rPr>
              <a:t>15</a:t>
            </a:r>
            <a:r>
              <a:rPr lang="en-US"/>
              <a:t>) + 				$1,000(PVIF</a:t>
            </a:r>
            <a:r>
              <a:rPr lang="en-US" baseline="-25000">
                <a:solidFill>
                  <a:srgbClr val="42B200"/>
                </a:solidFill>
              </a:rPr>
              <a:t>7%</a:t>
            </a:r>
            <a:r>
              <a:rPr lang="en-US" baseline="-25000"/>
              <a:t>, </a:t>
            </a:r>
            <a:r>
              <a:rPr lang="en-US" baseline="-25000">
                <a:solidFill>
                  <a:schemeClr val="hlink"/>
                </a:solidFill>
              </a:rPr>
              <a:t>15</a:t>
            </a:r>
            <a:r>
              <a:rPr lang="en-US"/>
              <a:t>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$1,250</a:t>
            </a:r>
            <a:r>
              <a:rPr lang="en-US"/>
              <a:t> 	= 	$100(9.108) + 					$1,000(.362)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$1,250</a:t>
            </a:r>
            <a:r>
              <a:rPr lang="en-US"/>
              <a:t> 	= 	$910.80 + $362.00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			=	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$1,272.80						[</a:t>
            </a:r>
            <a:r>
              <a:rPr lang="en-US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Rate is too low!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B1BE5BB4-1E3B-4444-83AD-37651C148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94215" name="Line 7">
            <a:extLst>
              <a:ext uri="{FF2B5EF4-FFF2-40B4-BE49-F238E27FC236}">
                <a16:creationId xmlns:a16="http://schemas.microsoft.com/office/drawing/2014/main" id="{81CAA33D-D3E7-4C20-9998-B87D198D93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5334000"/>
            <a:ext cx="15240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65B8E965-55CA-4C1E-81BC-C8EB7E87EF3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81200"/>
            <a:ext cx="8382000" cy="44196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/>
              <a:t>				.07	</a:t>
            </a:r>
            <a:r>
              <a:rPr lang="en-US" altLang="en-US" sz="2800">
                <a:solidFill>
                  <a:schemeClr val="bg2"/>
                </a:solidFill>
              </a:rPr>
              <a:t>$1,273</a:t>
            </a: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</a:t>
            </a:r>
            <a:r>
              <a:rPr lang="en-US" altLang="en-US" sz="2800">
                <a:solidFill>
                  <a:schemeClr val="tx2"/>
                </a:solidFill>
              </a:rPr>
              <a:t>.02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rgbClr val="42B200"/>
                </a:solidFill>
              </a:rPr>
              <a:t>IRR</a:t>
            </a:r>
            <a:r>
              <a:rPr lang="en-US" altLang="en-US" sz="2800"/>
              <a:t>	</a:t>
            </a:r>
            <a:r>
              <a:rPr lang="en-US" altLang="en-US" sz="2800">
                <a:solidFill>
                  <a:schemeClr val="bg2"/>
                </a:solidFill>
              </a:rPr>
              <a:t>$1,250</a:t>
            </a:r>
            <a:r>
              <a:rPr lang="en-US" altLang="en-US" sz="2800"/>
              <a:t>		    </a:t>
            </a:r>
            <a:r>
              <a:rPr lang="en-US" altLang="en-US" sz="2800">
                <a:solidFill>
                  <a:schemeClr val="bg2"/>
                </a:solidFill>
              </a:rPr>
              <a:t>$192</a:t>
            </a: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		.09	</a:t>
            </a:r>
            <a:r>
              <a:rPr lang="en-US" altLang="en-US" sz="2800">
                <a:solidFill>
                  <a:schemeClr val="bg2"/>
                </a:solidFill>
              </a:rPr>
              <a:t>$1,081</a:t>
            </a:r>
            <a:endParaRPr lang="en-US" altLang="en-US" sz="2800"/>
          </a:p>
          <a:p>
            <a:pPr>
              <a:buFont typeface="Monotype Sorts" pitchFamily="2" charset="2"/>
              <a:buNone/>
            </a:pP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hlink"/>
                </a:solidFill>
              </a:rPr>
              <a:t>		  X</a:t>
            </a:r>
            <a:r>
              <a:rPr lang="en-US" altLang="en-US" sz="2800"/>
              <a:t>		 </a:t>
            </a:r>
            <a:r>
              <a:rPr lang="en-US" altLang="en-US" sz="2800">
                <a:solidFill>
                  <a:schemeClr val="bg2"/>
                </a:solidFill>
              </a:rPr>
              <a:t>$23	</a:t>
            </a:r>
            <a:r>
              <a:rPr lang="en-US" altLang="en-US" sz="2800"/>
              <a:t>					</a:t>
            </a:r>
            <a:r>
              <a:rPr lang="en-US" altLang="en-US" sz="2800">
                <a:solidFill>
                  <a:schemeClr val="tx2"/>
                </a:solidFill>
              </a:rPr>
              <a:t>.02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chemeClr val="bg2"/>
                </a:solidFill>
              </a:rPr>
              <a:t>$192</a:t>
            </a:r>
          </a:p>
        </p:txBody>
      </p:sp>
      <p:sp>
        <p:nvSpPr>
          <p:cNvPr id="96259" name="Line 3">
            <a:extLst>
              <a:ext uri="{FF2B5EF4-FFF2-40B4-BE49-F238E27FC236}">
                <a16:creationId xmlns:a16="http://schemas.microsoft.com/office/drawing/2014/main" id="{31E19D00-1B50-4E53-A1CD-2645FCA9C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B4134B79-B4A5-4861-B688-9E3DB1EE24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3914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YTM Solution (Interpolate)</a:t>
            </a:r>
          </a:p>
        </p:txBody>
      </p:sp>
      <p:sp>
        <p:nvSpPr>
          <p:cNvPr id="96261" name="Line 5">
            <a:extLst>
              <a:ext uri="{FF2B5EF4-FFF2-40B4-BE49-F238E27FC236}">
                <a16:creationId xmlns:a16="http://schemas.microsoft.com/office/drawing/2014/main" id="{1E0F4733-3F34-4097-9960-8144B1B83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2" name="Rectangle 6">
            <a:extLst>
              <a:ext uri="{FF2B5EF4-FFF2-40B4-BE49-F238E27FC236}">
                <a16:creationId xmlns:a16="http://schemas.microsoft.com/office/drawing/2014/main" id="{74CC7CB3-36A5-476D-97A5-C45E7E0AA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96263" name="Line 7">
            <a:extLst>
              <a:ext uri="{FF2B5EF4-FFF2-40B4-BE49-F238E27FC236}">
                <a16:creationId xmlns:a16="http://schemas.microsoft.com/office/drawing/2014/main" id="{1F02C2F2-7595-408A-B1DB-B42F0896EC7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4" name="Line 8">
            <a:extLst>
              <a:ext uri="{FF2B5EF4-FFF2-40B4-BE49-F238E27FC236}">
                <a16:creationId xmlns:a16="http://schemas.microsoft.com/office/drawing/2014/main" id="{743D6CEF-8770-4966-B0CD-BC9A94572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5" name="Line 9">
            <a:extLst>
              <a:ext uri="{FF2B5EF4-FFF2-40B4-BE49-F238E27FC236}">
                <a16:creationId xmlns:a16="http://schemas.microsoft.com/office/drawing/2014/main" id="{340AF39D-E5DC-4587-BE8D-CBF680899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6" name="Line 10">
            <a:extLst>
              <a:ext uri="{FF2B5EF4-FFF2-40B4-BE49-F238E27FC236}">
                <a16:creationId xmlns:a16="http://schemas.microsoft.com/office/drawing/2014/main" id="{67B36C78-0594-4B49-896B-4CF182C794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7" name="Line 11">
            <a:extLst>
              <a:ext uri="{FF2B5EF4-FFF2-40B4-BE49-F238E27FC236}">
                <a16:creationId xmlns:a16="http://schemas.microsoft.com/office/drawing/2014/main" id="{B89A17B6-D210-45BD-B8EB-81233131B3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8" name="Line 12">
            <a:extLst>
              <a:ext uri="{FF2B5EF4-FFF2-40B4-BE49-F238E27FC236}">
                <a16:creationId xmlns:a16="http://schemas.microsoft.com/office/drawing/2014/main" id="{9BACA4D4-CF69-4014-9DCF-B5A3289B1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9" name="Rectangle 13">
            <a:extLst>
              <a:ext uri="{FF2B5EF4-FFF2-40B4-BE49-F238E27FC236}">
                <a16:creationId xmlns:a16="http://schemas.microsoft.com/office/drawing/2014/main" id="{D448A66F-C36B-4103-8C63-1D529D3CE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2225675"/>
            <a:ext cx="7762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bg2"/>
                </a:solidFill>
              </a:rPr>
              <a:t>$23</a:t>
            </a:r>
          </a:p>
        </p:txBody>
      </p:sp>
      <p:sp>
        <p:nvSpPr>
          <p:cNvPr id="96270" name="Line 14">
            <a:extLst>
              <a:ext uri="{FF2B5EF4-FFF2-40B4-BE49-F238E27FC236}">
                <a16:creationId xmlns:a16="http://schemas.microsoft.com/office/drawing/2014/main" id="{71113F85-069F-4875-B323-58B667EFDB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1" name="Line 15">
            <a:extLst>
              <a:ext uri="{FF2B5EF4-FFF2-40B4-BE49-F238E27FC236}">
                <a16:creationId xmlns:a16="http://schemas.microsoft.com/office/drawing/2014/main" id="{91543D65-3D00-465A-9B36-F47E12166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2" name="Line 16">
            <a:extLst>
              <a:ext uri="{FF2B5EF4-FFF2-40B4-BE49-F238E27FC236}">
                <a16:creationId xmlns:a16="http://schemas.microsoft.com/office/drawing/2014/main" id="{17B101F7-8548-475B-B867-C3202B59D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3" name="Line 17">
            <a:extLst>
              <a:ext uri="{FF2B5EF4-FFF2-40B4-BE49-F238E27FC236}">
                <a16:creationId xmlns:a16="http://schemas.microsoft.com/office/drawing/2014/main" id="{EF1E8932-90E0-4109-AFFF-189826F2D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4" name="Line 18">
            <a:extLst>
              <a:ext uri="{FF2B5EF4-FFF2-40B4-BE49-F238E27FC236}">
                <a16:creationId xmlns:a16="http://schemas.microsoft.com/office/drawing/2014/main" id="{F6143D78-1336-4C36-A737-E575346B50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5" name="Line 19">
            <a:extLst>
              <a:ext uri="{FF2B5EF4-FFF2-40B4-BE49-F238E27FC236}">
                <a16:creationId xmlns:a16="http://schemas.microsoft.com/office/drawing/2014/main" id="{5F7C8747-5CCC-43A0-A6F6-83F337036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6" name="Rectangle 20">
            <a:extLst>
              <a:ext uri="{FF2B5EF4-FFF2-40B4-BE49-F238E27FC236}">
                <a16:creationId xmlns:a16="http://schemas.microsoft.com/office/drawing/2014/main" id="{EDAA0952-D615-4CCC-9B94-E97902D9D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2301875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X</a:t>
            </a:r>
          </a:p>
        </p:txBody>
      </p:sp>
      <p:sp>
        <p:nvSpPr>
          <p:cNvPr id="96277" name="Line 21">
            <a:extLst>
              <a:ext uri="{FF2B5EF4-FFF2-40B4-BE49-F238E27FC236}">
                <a16:creationId xmlns:a16="http://schemas.microsoft.com/office/drawing/2014/main" id="{8C81A7ED-5FAE-4626-B5C1-DCF4A8D157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800600"/>
            <a:ext cx="685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8" name="Line 22">
            <a:extLst>
              <a:ext uri="{FF2B5EF4-FFF2-40B4-BE49-F238E27FC236}">
                <a16:creationId xmlns:a16="http://schemas.microsoft.com/office/drawing/2014/main" id="{DD5C0DA5-6AA2-4F7A-BE56-D606EE2C5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990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79" name="Rectangle 23">
            <a:extLst>
              <a:ext uri="{FF2B5EF4-FFF2-40B4-BE49-F238E27FC236}">
                <a16:creationId xmlns:a16="http://schemas.microsoft.com/office/drawing/2014/main" id="{2E1FBFE4-2073-436C-8C18-7FC72FF33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4664075"/>
            <a:ext cx="3889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=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7604034A-8155-4064-8AC1-2CA3F221594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81200"/>
            <a:ext cx="8382000" cy="44196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/>
              <a:t>				</a:t>
            </a:r>
            <a:r>
              <a:rPr lang="en-US" altLang="en-US" sz="2800">
                <a:solidFill>
                  <a:schemeClr val="bg2"/>
                </a:solidFill>
              </a:rPr>
              <a:t>.07</a:t>
            </a:r>
            <a:r>
              <a:rPr lang="en-US" altLang="en-US" sz="2800"/>
              <a:t>	$1,273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</a:t>
            </a:r>
            <a:r>
              <a:rPr lang="en-US" altLang="en-US" sz="2800">
                <a:solidFill>
                  <a:schemeClr val="bg2"/>
                </a:solidFill>
              </a:rPr>
              <a:t>.02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chemeClr val="bg2"/>
                </a:solidFill>
              </a:rPr>
              <a:t>IRR</a:t>
            </a:r>
            <a:r>
              <a:rPr lang="en-US" altLang="en-US" sz="2800"/>
              <a:t>	</a:t>
            </a:r>
            <a:r>
              <a:rPr lang="en-US" altLang="en-US" sz="2800">
                <a:solidFill>
                  <a:srgbClr val="42B200"/>
                </a:solidFill>
              </a:rPr>
              <a:t>$1,250</a:t>
            </a:r>
            <a:r>
              <a:rPr lang="en-US" altLang="en-US" sz="2800"/>
              <a:t>		    </a:t>
            </a:r>
            <a:r>
              <a:rPr lang="en-US" altLang="en-US" sz="2800">
                <a:solidFill>
                  <a:schemeClr val="tx2"/>
                </a:solidFill>
              </a:rPr>
              <a:t>$192</a:t>
            </a: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		</a:t>
            </a:r>
            <a:r>
              <a:rPr lang="en-US" altLang="en-US" sz="2800">
                <a:solidFill>
                  <a:schemeClr val="bg2"/>
                </a:solidFill>
              </a:rPr>
              <a:t>.09</a:t>
            </a:r>
            <a:r>
              <a:rPr lang="en-US" altLang="en-US" sz="2800"/>
              <a:t>	$1,081</a:t>
            </a:r>
          </a:p>
          <a:p>
            <a:pPr>
              <a:buFont typeface="Monotype Sorts" pitchFamily="2" charset="2"/>
              <a:buNone/>
            </a:pP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hlink"/>
                </a:solidFill>
              </a:rPr>
              <a:t>		  </a:t>
            </a:r>
            <a:r>
              <a:rPr lang="en-US" altLang="en-US" sz="2800">
                <a:solidFill>
                  <a:schemeClr val="bg2"/>
                </a:solidFill>
              </a:rPr>
              <a:t>X</a:t>
            </a:r>
            <a:r>
              <a:rPr lang="en-US" altLang="en-US" sz="2800"/>
              <a:t>		 </a:t>
            </a:r>
            <a:r>
              <a:rPr lang="en-US" altLang="en-US" sz="2800">
                <a:solidFill>
                  <a:schemeClr val="hlink"/>
                </a:solidFill>
              </a:rPr>
              <a:t>$23</a:t>
            </a:r>
            <a:r>
              <a:rPr lang="en-US" altLang="en-US" sz="2800"/>
              <a:t>						</a:t>
            </a:r>
            <a:r>
              <a:rPr lang="en-US" altLang="en-US" sz="2800">
                <a:solidFill>
                  <a:schemeClr val="bg2"/>
                </a:solidFill>
              </a:rPr>
              <a:t>.02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chemeClr val="tx2"/>
                </a:solidFill>
              </a:rPr>
              <a:t>$192</a:t>
            </a:r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F86B131B-510D-4785-836E-D04B000D9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40C013A7-5BB0-41A6-A7DE-823EBCD04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3914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YTM Solution (Interpolate)</a:t>
            </a:r>
          </a:p>
        </p:txBody>
      </p:sp>
      <p:sp>
        <p:nvSpPr>
          <p:cNvPr id="98309" name="Line 5">
            <a:extLst>
              <a:ext uri="{FF2B5EF4-FFF2-40B4-BE49-F238E27FC236}">
                <a16:creationId xmlns:a16="http://schemas.microsoft.com/office/drawing/2014/main" id="{540F332F-DBD7-4C9D-A6AC-BE7157C9E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0" name="Rectangle 6">
            <a:extLst>
              <a:ext uri="{FF2B5EF4-FFF2-40B4-BE49-F238E27FC236}">
                <a16:creationId xmlns:a16="http://schemas.microsoft.com/office/drawing/2014/main" id="{6EA16B4B-C28F-48CB-A30B-BFCDA66AF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98311" name="Line 7">
            <a:extLst>
              <a:ext uri="{FF2B5EF4-FFF2-40B4-BE49-F238E27FC236}">
                <a16:creationId xmlns:a16="http://schemas.microsoft.com/office/drawing/2014/main" id="{6FD4ED0E-D61D-4C64-8C3C-329E53CE2B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2" name="Line 8">
            <a:extLst>
              <a:ext uri="{FF2B5EF4-FFF2-40B4-BE49-F238E27FC236}">
                <a16:creationId xmlns:a16="http://schemas.microsoft.com/office/drawing/2014/main" id="{EA6A608F-4EA7-470C-B896-3F5325960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3" name="Line 9">
            <a:extLst>
              <a:ext uri="{FF2B5EF4-FFF2-40B4-BE49-F238E27FC236}">
                <a16:creationId xmlns:a16="http://schemas.microsoft.com/office/drawing/2014/main" id="{B607A3BD-D6A4-4ADF-B4BD-A8BE68407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4" name="Line 10">
            <a:extLst>
              <a:ext uri="{FF2B5EF4-FFF2-40B4-BE49-F238E27FC236}">
                <a16:creationId xmlns:a16="http://schemas.microsoft.com/office/drawing/2014/main" id="{B844613E-2D27-4465-AE03-F6D6881BF3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5" name="Line 11">
            <a:extLst>
              <a:ext uri="{FF2B5EF4-FFF2-40B4-BE49-F238E27FC236}">
                <a16:creationId xmlns:a16="http://schemas.microsoft.com/office/drawing/2014/main" id="{C63D98D4-8719-48A8-A1C0-46D11D9F4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6" name="Line 12">
            <a:extLst>
              <a:ext uri="{FF2B5EF4-FFF2-40B4-BE49-F238E27FC236}">
                <a16:creationId xmlns:a16="http://schemas.microsoft.com/office/drawing/2014/main" id="{038D4C5A-F2E2-4D34-B599-2245919A5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7" name="Rectangle 13">
            <a:extLst>
              <a:ext uri="{FF2B5EF4-FFF2-40B4-BE49-F238E27FC236}">
                <a16:creationId xmlns:a16="http://schemas.microsoft.com/office/drawing/2014/main" id="{E20CE91F-47FE-45F6-A7C7-C08694AC4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2225675"/>
            <a:ext cx="7762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$23</a:t>
            </a:r>
          </a:p>
        </p:txBody>
      </p:sp>
      <p:sp>
        <p:nvSpPr>
          <p:cNvPr id="98318" name="Line 14">
            <a:extLst>
              <a:ext uri="{FF2B5EF4-FFF2-40B4-BE49-F238E27FC236}">
                <a16:creationId xmlns:a16="http://schemas.microsoft.com/office/drawing/2014/main" id="{47A37BF2-BEAC-4F1F-A043-A0E7A28146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9" name="Line 15">
            <a:extLst>
              <a:ext uri="{FF2B5EF4-FFF2-40B4-BE49-F238E27FC236}">
                <a16:creationId xmlns:a16="http://schemas.microsoft.com/office/drawing/2014/main" id="{21A2AA27-EEFE-4FA5-BF39-7ACBD8209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0" name="Line 16">
            <a:extLst>
              <a:ext uri="{FF2B5EF4-FFF2-40B4-BE49-F238E27FC236}">
                <a16:creationId xmlns:a16="http://schemas.microsoft.com/office/drawing/2014/main" id="{669AF4F8-B38E-43D7-BCF3-83A8146185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1" name="Line 17">
            <a:extLst>
              <a:ext uri="{FF2B5EF4-FFF2-40B4-BE49-F238E27FC236}">
                <a16:creationId xmlns:a16="http://schemas.microsoft.com/office/drawing/2014/main" id="{2AFF442F-1A16-4548-8F26-CA9FA0E2E3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2" name="Line 18">
            <a:extLst>
              <a:ext uri="{FF2B5EF4-FFF2-40B4-BE49-F238E27FC236}">
                <a16:creationId xmlns:a16="http://schemas.microsoft.com/office/drawing/2014/main" id="{4C3492E8-3B7A-40B4-B80E-257DEFE08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3" name="Line 19">
            <a:extLst>
              <a:ext uri="{FF2B5EF4-FFF2-40B4-BE49-F238E27FC236}">
                <a16:creationId xmlns:a16="http://schemas.microsoft.com/office/drawing/2014/main" id="{2D6A40F2-6E69-4D01-85C6-A7C2ECF4F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4" name="Rectangle 20">
            <a:extLst>
              <a:ext uri="{FF2B5EF4-FFF2-40B4-BE49-F238E27FC236}">
                <a16:creationId xmlns:a16="http://schemas.microsoft.com/office/drawing/2014/main" id="{9BB1F0D5-C362-436E-B9A0-D6EE71AED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2301875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98325" name="Line 21">
            <a:extLst>
              <a:ext uri="{FF2B5EF4-FFF2-40B4-BE49-F238E27FC236}">
                <a16:creationId xmlns:a16="http://schemas.microsoft.com/office/drawing/2014/main" id="{6A461714-5725-4E4D-B660-B9A5C4CE7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800600"/>
            <a:ext cx="685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6" name="Line 22">
            <a:extLst>
              <a:ext uri="{FF2B5EF4-FFF2-40B4-BE49-F238E27FC236}">
                <a16:creationId xmlns:a16="http://schemas.microsoft.com/office/drawing/2014/main" id="{51A3C351-AA00-40E9-98B4-0ED2C7447C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914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27" name="Rectangle 23">
            <a:extLst>
              <a:ext uri="{FF2B5EF4-FFF2-40B4-BE49-F238E27FC236}">
                <a16:creationId xmlns:a16="http://schemas.microsoft.com/office/drawing/2014/main" id="{4A48F30E-8A60-4DC8-8B9B-5010FFF5D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4664075"/>
            <a:ext cx="3889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=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E5B0409-7BA0-4EC8-BC07-09BDA8A05D0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81200"/>
            <a:ext cx="8382000" cy="44196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800"/>
              <a:t>				.07	$1273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/>
              <a:t>		.02		</a:t>
            </a: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YTM	$1250</a:t>
            </a:r>
            <a:r>
              <a:rPr lang="en-US" sz="2800"/>
              <a:t>		    $192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800"/>
              <a:t>				.09	$1081</a:t>
            </a:r>
          </a:p>
          <a:p>
            <a:pPr>
              <a:buFont typeface="Monotype Sorts" pitchFamily="2" charset="2"/>
              <a:buNone/>
              <a:defRPr/>
            </a:pPr>
            <a:endParaRPr lang="en-US" sz="2800"/>
          </a:p>
          <a:p>
            <a:pPr>
              <a:buFont typeface="Monotype Sorts" pitchFamily="2" charset="2"/>
              <a:buNone/>
              <a:defRPr/>
            </a:pPr>
            <a:r>
              <a:rPr lang="en-US" sz="2800"/>
              <a:t>			($23)(0.02)							     $192</a:t>
            </a:r>
            <a:r>
              <a:rPr lang="en-US" sz="2800">
                <a:solidFill>
                  <a:schemeClr val="tx2"/>
                </a:solidFill>
              </a:rPr>
              <a:t>		</a:t>
            </a:r>
          </a:p>
        </p:txBody>
      </p:sp>
      <p:sp>
        <p:nvSpPr>
          <p:cNvPr id="100355" name="Line 3">
            <a:extLst>
              <a:ext uri="{FF2B5EF4-FFF2-40B4-BE49-F238E27FC236}">
                <a16:creationId xmlns:a16="http://schemas.microsoft.com/office/drawing/2014/main" id="{1BBE8E03-F9BA-44B2-B647-7F247025CF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636DB97A-229E-47AC-ADBE-327AEECC2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3914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YTM Solution (Interpolate)</a:t>
            </a:r>
          </a:p>
        </p:txBody>
      </p:sp>
      <p:sp>
        <p:nvSpPr>
          <p:cNvPr id="100357" name="Line 5">
            <a:extLst>
              <a:ext uri="{FF2B5EF4-FFF2-40B4-BE49-F238E27FC236}">
                <a16:creationId xmlns:a16="http://schemas.microsoft.com/office/drawing/2014/main" id="{0A5FB66F-58F9-4D59-A04F-7E4EBB72E4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24AD97E2-8899-4310-80CB-824493D9E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00359" name="Line 7">
            <a:extLst>
              <a:ext uri="{FF2B5EF4-FFF2-40B4-BE49-F238E27FC236}">
                <a16:creationId xmlns:a16="http://schemas.microsoft.com/office/drawing/2014/main" id="{046071DA-275B-48A4-B50E-7B9F07D8E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60" name="Line 8">
            <a:extLst>
              <a:ext uri="{FF2B5EF4-FFF2-40B4-BE49-F238E27FC236}">
                <a16:creationId xmlns:a16="http://schemas.microsoft.com/office/drawing/2014/main" id="{7AD3A6F8-C0DC-4B1B-BF57-ECB874DB3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61" name="Line 9">
            <a:extLst>
              <a:ext uri="{FF2B5EF4-FFF2-40B4-BE49-F238E27FC236}">
                <a16:creationId xmlns:a16="http://schemas.microsoft.com/office/drawing/2014/main" id="{08718CD2-527E-4DFC-BDF0-4C7D0A56BE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62" name="Line 10">
            <a:extLst>
              <a:ext uri="{FF2B5EF4-FFF2-40B4-BE49-F238E27FC236}">
                <a16:creationId xmlns:a16="http://schemas.microsoft.com/office/drawing/2014/main" id="{7EAD3466-B3DA-4D56-BB18-588B9567D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63" name="Line 11">
            <a:extLst>
              <a:ext uri="{FF2B5EF4-FFF2-40B4-BE49-F238E27FC236}">
                <a16:creationId xmlns:a16="http://schemas.microsoft.com/office/drawing/2014/main" id="{DE513926-763D-4C7B-8E4B-CE1053550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64" name="Line 12">
            <a:extLst>
              <a:ext uri="{FF2B5EF4-FFF2-40B4-BE49-F238E27FC236}">
                <a16:creationId xmlns:a16="http://schemas.microsoft.com/office/drawing/2014/main" id="{BF6B430C-8B7A-4809-AE3B-3DD68DC64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65" name="Rectangle 13">
            <a:extLst>
              <a:ext uri="{FF2B5EF4-FFF2-40B4-BE49-F238E27FC236}">
                <a16:creationId xmlns:a16="http://schemas.microsoft.com/office/drawing/2014/main" id="{A30C861C-CC97-4907-9EEC-3C6022A3C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2225675"/>
            <a:ext cx="7762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$23</a:t>
            </a:r>
          </a:p>
        </p:txBody>
      </p:sp>
      <p:sp>
        <p:nvSpPr>
          <p:cNvPr id="100366" name="Line 14">
            <a:extLst>
              <a:ext uri="{FF2B5EF4-FFF2-40B4-BE49-F238E27FC236}">
                <a16:creationId xmlns:a16="http://schemas.microsoft.com/office/drawing/2014/main" id="{7094F0A0-D2D2-43DB-AE7F-78557CAB2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67" name="Line 15">
            <a:extLst>
              <a:ext uri="{FF2B5EF4-FFF2-40B4-BE49-F238E27FC236}">
                <a16:creationId xmlns:a16="http://schemas.microsoft.com/office/drawing/2014/main" id="{1AFBC648-A3D0-4DCB-AFAA-A2B56F85E8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68" name="Line 16">
            <a:extLst>
              <a:ext uri="{FF2B5EF4-FFF2-40B4-BE49-F238E27FC236}">
                <a16:creationId xmlns:a16="http://schemas.microsoft.com/office/drawing/2014/main" id="{C410CA29-9ECA-4591-9266-DE1D95FA1F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69" name="Line 17">
            <a:extLst>
              <a:ext uri="{FF2B5EF4-FFF2-40B4-BE49-F238E27FC236}">
                <a16:creationId xmlns:a16="http://schemas.microsoft.com/office/drawing/2014/main" id="{BB3917B2-8D89-488B-9AA8-267B64C57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70" name="Line 18">
            <a:extLst>
              <a:ext uri="{FF2B5EF4-FFF2-40B4-BE49-F238E27FC236}">
                <a16:creationId xmlns:a16="http://schemas.microsoft.com/office/drawing/2014/main" id="{F106CE8A-5518-4546-B592-3B5813659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71" name="Line 19">
            <a:extLst>
              <a:ext uri="{FF2B5EF4-FFF2-40B4-BE49-F238E27FC236}">
                <a16:creationId xmlns:a16="http://schemas.microsoft.com/office/drawing/2014/main" id="{EEE6FBEC-4992-44A0-9BBA-B29C5A1EEC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72" name="Rectangle 20">
            <a:extLst>
              <a:ext uri="{FF2B5EF4-FFF2-40B4-BE49-F238E27FC236}">
                <a16:creationId xmlns:a16="http://schemas.microsoft.com/office/drawing/2014/main" id="{70E75075-0551-4076-82AA-21C1BD71D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2301875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X</a:t>
            </a:r>
          </a:p>
        </p:txBody>
      </p:sp>
      <p:sp>
        <p:nvSpPr>
          <p:cNvPr id="100373" name="Rectangle 21">
            <a:extLst>
              <a:ext uri="{FF2B5EF4-FFF2-40B4-BE49-F238E27FC236}">
                <a16:creationId xmlns:a16="http://schemas.microsoft.com/office/drawing/2014/main" id="{B1F9B9CE-3403-4576-9A0A-33908CA53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4511675"/>
            <a:ext cx="723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X</a:t>
            </a:r>
            <a:r>
              <a:rPr lang="en-US" altLang="en-US" sz="2800"/>
              <a:t> =</a:t>
            </a:r>
          </a:p>
        </p:txBody>
      </p:sp>
      <p:sp>
        <p:nvSpPr>
          <p:cNvPr id="100374" name="Line 22">
            <a:extLst>
              <a:ext uri="{FF2B5EF4-FFF2-40B4-BE49-F238E27FC236}">
                <a16:creationId xmlns:a16="http://schemas.microsoft.com/office/drawing/2014/main" id="{5C00E621-E060-4AC1-821D-542BC3F333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800600"/>
            <a:ext cx="1752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75" name="Rectangle 23">
            <a:extLst>
              <a:ext uri="{FF2B5EF4-FFF2-40B4-BE49-F238E27FC236}">
                <a16:creationId xmlns:a16="http://schemas.microsoft.com/office/drawing/2014/main" id="{8E202D76-BAFA-47D4-B363-948DA1215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9713" y="4511675"/>
            <a:ext cx="17145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X</a:t>
            </a:r>
            <a:r>
              <a:rPr lang="en-US" altLang="en-US" sz="2800"/>
              <a:t> = </a:t>
            </a:r>
            <a:r>
              <a:rPr lang="en-US" altLang="en-US" sz="2800">
                <a:solidFill>
                  <a:schemeClr val="hlink"/>
                </a:solidFill>
              </a:rPr>
              <a:t>.0024</a:t>
            </a:r>
          </a:p>
        </p:txBody>
      </p:sp>
      <p:sp>
        <p:nvSpPr>
          <p:cNvPr id="48152" name="Rectangle 24">
            <a:extLst>
              <a:ext uri="{FF2B5EF4-FFF2-40B4-BE49-F238E27FC236}">
                <a16:creationId xmlns:a16="http://schemas.microsoft.com/office/drawing/2014/main" id="{70828A6F-8E9A-437D-A848-328984294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5457825"/>
            <a:ext cx="68040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YTM</a:t>
            </a:r>
            <a:r>
              <a:rPr lang="en-US" sz="3200"/>
              <a:t> = .07 + </a:t>
            </a:r>
            <a:r>
              <a:rPr lang="en-US" sz="3200">
                <a:solidFill>
                  <a:schemeClr val="hlink"/>
                </a:solidFill>
              </a:rPr>
              <a:t>.0024</a:t>
            </a:r>
            <a:r>
              <a:rPr lang="en-US" sz="3200"/>
              <a:t> = </a:t>
            </a:r>
            <a:r>
              <a:rPr lang="en-US" sz="3200">
                <a:solidFill>
                  <a:srgbClr val="42B200"/>
                </a:solidFill>
              </a:rPr>
              <a:t>.0724</a:t>
            </a:r>
            <a:r>
              <a:rPr lang="en-US" sz="3200"/>
              <a:t> or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7.24%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AFE6A51A-2425-45FD-A2AE-C6BC885C0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5480050"/>
            <a:ext cx="438150" cy="41275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9240940-BAA9-4904-BF28-0204ACE5B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600" y="5473700"/>
            <a:ext cx="400050" cy="41275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8825B743-9E8B-46CD-A151-27E3074C9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150" y="4578350"/>
            <a:ext cx="415925" cy="42545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10E768CB-8471-4392-9B5C-42ED063AF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350" y="4578350"/>
            <a:ext cx="406400" cy="42545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02406" name="Line 6">
            <a:extLst>
              <a:ext uri="{FF2B5EF4-FFF2-40B4-BE49-F238E27FC236}">
                <a16:creationId xmlns:a16="http://schemas.microsoft.com/office/drawing/2014/main" id="{DCF3EC58-47FA-4990-8302-6B2CABBB1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8C59607E-25A6-409E-88BC-496B855A1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Determining Semiannual Coupon Bond YTM</a:t>
            </a:r>
          </a:p>
        </p:txBody>
      </p:sp>
      <p:sp>
        <p:nvSpPr>
          <p:cNvPr id="102408" name="Line 8">
            <a:extLst>
              <a:ext uri="{FF2B5EF4-FFF2-40B4-BE49-F238E27FC236}">
                <a16:creationId xmlns:a16="http://schemas.microsoft.com/office/drawing/2014/main" id="{8AE653F0-EA5A-478D-99BD-C7ED1F20A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9" name="Rectangle 9">
            <a:extLst>
              <a:ext uri="{FF2B5EF4-FFF2-40B4-BE49-F238E27FC236}">
                <a16:creationId xmlns:a16="http://schemas.microsoft.com/office/drawing/2014/main" id="{3E60D861-45B8-4EB4-B328-6680EB6B8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4191000"/>
            <a:ext cx="10493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P</a:t>
            </a:r>
            <a:r>
              <a:rPr lang="en-US" altLang="en-US" baseline="-25000"/>
              <a:t>0</a:t>
            </a:r>
            <a:r>
              <a:rPr lang="en-US" altLang="en-US"/>
              <a:t> =</a:t>
            </a:r>
          </a:p>
        </p:txBody>
      </p:sp>
      <p:sp>
        <p:nvSpPr>
          <p:cNvPr id="102410" name="Rectangle 10">
            <a:extLst>
              <a:ext uri="{FF2B5EF4-FFF2-40B4-BE49-F238E27FC236}">
                <a16:creationId xmlns:a16="http://schemas.microsoft.com/office/drawing/2014/main" id="{CCCCCAE3-32FE-4AF4-B415-A9C58E463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4100513"/>
            <a:ext cx="5127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4400">
                <a:latin typeface="Symbol" panose="05050102010706020507" pitchFamily="18" charset="2"/>
              </a:rPr>
              <a:t>S</a:t>
            </a:r>
          </a:p>
        </p:txBody>
      </p:sp>
      <p:sp>
        <p:nvSpPr>
          <p:cNvPr id="49163" name="Rectangle 11">
            <a:extLst>
              <a:ext uri="{FF2B5EF4-FFF2-40B4-BE49-F238E27FC236}">
                <a16:creationId xmlns:a16="http://schemas.microsoft.com/office/drawing/2014/main" id="{0D7EB448-3451-424C-90C6-F8E8D2E74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38719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/>
              <a:t>2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  <p:sp>
        <p:nvSpPr>
          <p:cNvPr id="102412" name="Rectangle 12">
            <a:extLst>
              <a:ext uri="{FF2B5EF4-FFF2-40B4-BE49-F238E27FC236}">
                <a16:creationId xmlns:a16="http://schemas.microsoft.com/office/drawing/2014/main" id="{9E1932A6-9B37-492A-B15C-2E5D1F046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4660900"/>
            <a:ext cx="5540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t=1</a:t>
            </a:r>
          </a:p>
        </p:txBody>
      </p:sp>
      <p:sp>
        <p:nvSpPr>
          <p:cNvPr id="102413" name="Rectangle 13">
            <a:extLst>
              <a:ext uri="{FF2B5EF4-FFF2-40B4-BE49-F238E27FC236}">
                <a16:creationId xmlns:a16="http://schemas.microsoft.com/office/drawing/2014/main" id="{3A176FB5-5E12-4D02-932A-2426221AD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4511675"/>
            <a:ext cx="19113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d</a:t>
            </a:r>
            <a:r>
              <a:rPr lang="en-US" altLang="en-US" sz="2800" baseline="-25000">
                <a:solidFill>
                  <a:srgbClr val="014A01"/>
                </a:solidFill>
              </a:rPr>
              <a:t> </a:t>
            </a:r>
            <a:r>
              <a:rPr lang="en-US" altLang="en-US" sz="2800"/>
              <a:t>/2 )</a:t>
            </a:r>
            <a:r>
              <a:rPr lang="en-US" altLang="en-US" sz="2800" baseline="30000"/>
              <a:t>t</a:t>
            </a:r>
          </a:p>
        </p:txBody>
      </p:sp>
      <p:sp>
        <p:nvSpPr>
          <p:cNvPr id="102414" name="Line 14">
            <a:extLst>
              <a:ext uri="{FF2B5EF4-FFF2-40B4-BE49-F238E27FC236}">
                <a16:creationId xmlns:a16="http://schemas.microsoft.com/office/drawing/2014/main" id="{91F38446-A7E5-4806-80D2-EA47924758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958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5" name="Rectangle 15">
            <a:extLst>
              <a:ext uri="{FF2B5EF4-FFF2-40B4-BE49-F238E27FC236}">
                <a16:creationId xmlns:a16="http://schemas.microsoft.com/office/drawing/2014/main" id="{A20E5855-4F7F-4207-AD79-FE9041216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3962400"/>
            <a:ext cx="942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 </a:t>
            </a:r>
            <a:r>
              <a:rPr lang="en-US" altLang="en-US"/>
              <a:t>/ 2</a:t>
            </a:r>
          </a:p>
        </p:txBody>
      </p:sp>
      <p:sp>
        <p:nvSpPr>
          <p:cNvPr id="49168" name="Rectangle 16">
            <a:extLst>
              <a:ext uri="{FF2B5EF4-FFF2-40B4-BE49-F238E27FC236}">
                <a16:creationId xmlns:a16="http://schemas.microsoft.com/office/drawing/2014/main" id="{4A10B1E0-03C3-40AB-8B18-8BA753112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113" y="5181600"/>
            <a:ext cx="78073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/>
              <a:t>=  (</a:t>
            </a:r>
            <a:r>
              <a:rPr lang="en-US" sz="3200">
                <a:solidFill>
                  <a:schemeClr val="tx2"/>
                </a:solidFill>
              </a:rPr>
              <a:t>I</a:t>
            </a:r>
            <a:r>
              <a:rPr lang="en-US" sz="2800"/>
              <a:t>/2)</a:t>
            </a:r>
            <a:r>
              <a:rPr lang="en-US" sz="3200"/>
              <a:t>(PVIFA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d</a:t>
            </a:r>
            <a:r>
              <a:rPr lang="en-US" baseline="-30000"/>
              <a:t> /2</a:t>
            </a:r>
            <a:r>
              <a:rPr lang="en-US" baseline="-25000"/>
              <a:t>, 2</a:t>
            </a:r>
            <a:r>
              <a:rPr lang="en-US" sz="40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) + </a:t>
            </a:r>
            <a:r>
              <a:rPr lang="en-US" sz="3200">
                <a:solidFill>
                  <a:schemeClr val="tx2"/>
                </a:solidFill>
              </a:rPr>
              <a:t>MV</a:t>
            </a:r>
            <a:r>
              <a:rPr lang="en-US" sz="3200"/>
              <a:t>(PVIF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d</a:t>
            </a:r>
            <a:r>
              <a:rPr lang="en-US" baseline="-30000"/>
              <a:t> /2</a:t>
            </a:r>
            <a:r>
              <a:rPr lang="en-US" baseline="-50000">
                <a:solidFill>
                  <a:srgbClr val="014A01"/>
                </a:solidFill>
              </a:rPr>
              <a:t> </a:t>
            </a:r>
            <a:r>
              <a:rPr lang="en-US" baseline="-25000"/>
              <a:t>, 2</a:t>
            </a:r>
            <a:r>
              <a:rPr lang="en-US" sz="40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/>
              <a:t>) </a:t>
            </a:r>
          </a:p>
        </p:txBody>
      </p:sp>
      <p:sp>
        <p:nvSpPr>
          <p:cNvPr id="102417" name="Rectangle 17">
            <a:extLst>
              <a:ext uri="{FF2B5EF4-FFF2-40B4-BE49-F238E27FC236}">
                <a16:creationId xmlns:a16="http://schemas.microsoft.com/office/drawing/2014/main" id="{068DF6B8-FE3A-4210-A50A-0564A8DC0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41910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102418" name="Line 18">
            <a:extLst>
              <a:ext uri="{FF2B5EF4-FFF2-40B4-BE49-F238E27FC236}">
                <a16:creationId xmlns:a16="http://schemas.microsoft.com/office/drawing/2014/main" id="{1F2F1C4D-CC00-47C6-A9E0-42771CD93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495800"/>
            <a:ext cx="1981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19" name="Rectangle 19">
            <a:extLst>
              <a:ext uri="{FF2B5EF4-FFF2-40B4-BE49-F238E27FC236}">
                <a16:creationId xmlns:a16="http://schemas.microsoft.com/office/drawing/2014/main" id="{5FB2FC2A-2045-49F1-AE34-6411023BE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113" y="3962400"/>
            <a:ext cx="866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MV</a:t>
            </a:r>
          </a:p>
        </p:txBody>
      </p:sp>
      <p:sp>
        <p:nvSpPr>
          <p:cNvPr id="102420" name="Rectangle 20">
            <a:extLst>
              <a:ext uri="{FF2B5EF4-FFF2-40B4-BE49-F238E27FC236}">
                <a16:creationId xmlns:a16="http://schemas.microsoft.com/office/drawing/2014/main" id="{BCF3EBAF-8389-4FD3-A96C-70D186EEC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763" y="5984875"/>
            <a:ext cx="4503737" cy="5889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[ 1 + (</a:t>
            </a:r>
            <a:r>
              <a:rPr lang="en-US" altLang="en-US" sz="3200">
                <a:solidFill>
                  <a:srgbClr val="42B200"/>
                </a:solidFill>
              </a:rPr>
              <a:t>k</a:t>
            </a:r>
            <a:r>
              <a:rPr lang="en-US" altLang="en-US" sz="3200" baseline="-25000">
                <a:solidFill>
                  <a:srgbClr val="42B200"/>
                </a:solidFill>
              </a:rPr>
              <a:t>d</a:t>
            </a:r>
            <a:r>
              <a:rPr lang="en-US" altLang="en-US" sz="3200" baseline="-25000">
                <a:solidFill>
                  <a:srgbClr val="014A01"/>
                </a:solidFill>
              </a:rPr>
              <a:t> </a:t>
            </a:r>
            <a:r>
              <a:rPr lang="en-US" altLang="en-US" sz="3200"/>
              <a:t>/ 2) ]</a:t>
            </a:r>
            <a:r>
              <a:rPr lang="en-US" altLang="en-US" sz="3200" baseline="30000"/>
              <a:t>2</a:t>
            </a:r>
            <a:r>
              <a:rPr lang="en-US" altLang="en-US" sz="3200"/>
              <a:t> -1 = YTM</a:t>
            </a:r>
          </a:p>
        </p:txBody>
      </p:sp>
      <p:sp>
        <p:nvSpPr>
          <p:cNvPr id="102421" name="Rectangle 21">
            <a:extLst>
              <a:ext uri="{FF2B5EF4-FFF2-40B4-BE49-F238E27FC236}">
                <a16:creationId xmlns:a16="http://schemas.microsoft.com/office/drawing/2014/main" id="{49146E92-00C9-4887-9524-9E487B5AF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8077200" cy="17526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287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n-US" altLang="en-US" sz="3500"/>
              <a:t>Determine the Yield-to-Maturity (YTM) for the semiannual coupon-paying bond with a finite life.</a:t>
            </a:r>
          </a:p>
        </p:txBody>
      </p:sp>
      <p:sp>
        <p:nvSpPr>
          <p:cNvPr id="49174" name="Rectangle 22">
            <a:extLst>
              <a:ext uri="{FF2B5EF4-FFF2-40B4-BE49-F238E27FC236}">
                <a16:creationId xmlns:a16="http://schemas.microsoft.com/office/drawing/2014/main" id="{2A7DD0CD-3B89-4900-89B4-E2F53B260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3" y="4511675"/>
            <a:ext cx="21288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 baseline="-25000">
                <a:solidFill>
                  <a:srgbClr val="014A01"/>
                </a:solidFill>
              </a:rPr>
              <a:t> </a:t>
            </a:r>
            <a:r>
              <a:rPr lang="en-US" sz="2800"/>
              <a:t>/2 )</a:t>
            </a:r>
            <a:r>
              <a:rPr lang="en-US" sz="2800" baseline="30000"/>
              <a:t>2</a:t>
            </a:r>
            <a:r>
              <a:rPr lang="en-US" sz="32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Line 2">
            <a:extLst>
              <a:ext uri="{FF2B5EF4-FFF2-40B4-BE49-F238E27FC236}">
                <a16:creationId xmlns:a16="http://schemas.microsoft.com/office/drawing/2014/main" id="{3249058C-BFB6-4205-BA44-4BB4A238BD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BF563F76-4A90-4183-B29D-294751C6F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7391400" cy="1295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Determining the Semiannual Coupon Bond YTM</a:t>
            </a:r>
          </a:p>
        </p:txBody>
      </p:sp>
      <p:sp>
        <p:nvSpPr>
          <p:cNvPr id="155652" name="Rectangle 4">
            <a:extLst>
              <a:ext uri="{FF2B5EF4-FFF2-40B4-BE49-F238E27FC236}">
                <a16:creationId xmlns:a16="http://schemas.microsoft.com/office/drawing/2014/main" id="{7149D74C-1AD5-43BD-8D37-0BFFB7E12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534400" cy="4800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/>
              <a:t>Julie Miller want to determine the YTM for another issue of outstanding bonds.  </a:t>
            </a:r>
            <a:r>
              <a:rPr lang="en-US" i="1"/>
              <a:t>The firm</a:t>
            </a:r>
            <a:r>
              <a:rPr lang="en-US"/>
              <a:t> has an issue of </a:t>
            </a:r>
            <a:r>
              <a:rPr lang="en-US">
                <a:solidFill>
                  <a:schemeClr val="tx2"/>
                </a:solidFill>
              </a:rPr>
              <a:t>8% semiannual coupon </a:t>
            </a:r>
            <a:r>
              <a:rPr lang="en-US"/>
              <a:t>bonds with </a:t>
            </a:r>
            <a:r>
              <a:rPr lang="en-US">
                <a:solidFill>
                  <a:schemeClr val="hlink"/>
                </a:solidFill>
              </a:rPr>
              <a:t>20 years </a:t>
            </a:r>
            <a:r>
              <a:rPr lang="en-US"/>
              <a:t>left to maturity.  The bonds have a current market value of 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$950</a:t>
            </a:r>
            <a:r>
              <a:rPr lang="en-US"/>
              <a:t>.</a:t>
            </a: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is the YTM?</a:t>
            </a:r>
          </a:p>
        </p:txBody>
      </p:sp>
      <p:sp>
        <p:nvSpPr>
          <p:cNvPr id="104453" name="Line 5">
            <a:extLst>
              <a:ext uri="{FF2B5EF4-FFF2-40B4-BE49-F238E27FC236}">
                <a16:creationId xmlns:a16="http://schemas.microsoft.com/office/drawing/2014/main" id="{3815F6FD-D6B4-43C1-9E42-3F3E13C087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4B54C52E-536C-45C4-AB44-2C5BC78F0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19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034A742-69F8-4D94-A1E1-05D6145B7D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990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800" b="1"/>
              <a:t>What is Value?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093CBF1C-D6B6-4291-B60E-E5CE6E989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4800600"/>
            <a:ext cx="8305800" cy="15240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1143000" lvl="1" indent="-685800">
              <a:buFont typeface="Monotype Sorts" pitchFamily="2" charset="2"/>
              <a:buNone/>
            </a:pPr>
            <a:r>
              <a:rPr lang="en-US" altLang="en-US" sz="3500"/>
              <a:t>(2) </a:t>
            </a:r>
            <a:r>
              <a:rPr lang="en-US" altLang="en-US" sz="3500" i="1" u="sng"/>
              <a:t>a firm</a:t>
            </a:r>
            <a:r>
              <a:rPr lang="en-US" altLang="en-US" sz="3500"/>
              <a:t>: total assets minus liabilities and preferred stock as listed on the balance sheet.</a:t>
            </a: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ADDC53B8-4BCF-45BF-85B3-8053A3126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343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C4E76059-01B6-4B46-B9CA-D7648B329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8305800" cy="28956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0" indent="-685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859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717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289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61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33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05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sz="35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Book value</a:t>
            </a:r>
            <a:r>
              <a:rPr lang="en-US" sz="35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500" dirty="0">
                <a:solidFill>
                  <a:srgbClr val="000000"/>
                </a:solidFill>
                <a:latin typeface="Arial" panose="020B0604020202020204" pitchFamily="34" charset="0"/>
              </a:rPr>
              <a:t>represents either </a:t>
            </a:r>
          </a:p>
          <a:p>
            <a:pPr lvl="1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500" dirty="0">
                <a:solidFill>
                  <a:srgbClr val="000000"/>
                </a:solidFill>
                <a:latin typeface="Arial" panose="020B0604020202020204" pitchFamily="34" charset="0"/>
              </a:rPr>
              <a:t>(1) </a:t>
            </a:r>
            <a:r>
              <a:rPr lang="en-US" sz="3500" i="1" u="sng" dirty="0">
                <a:solidFill>
                  <a:srgbClr val="000000"/>
                </a:solidFill>
                <a:latin typeface="Arial" panose="020B0604020202020204" pitchFamily="34" charset="0"/>
              </a:rPr>
              <a:t>an asset</a:t>
            </a:r>
            <a:r>
              <a:rPr lang="en-US" sz="3500" dirty="0">
                <a:solidFill>
                  <a:srgbClr val="000000"/>
                </a:solidFill>
                <a:latin typeface="Arial" panose="020B0604020202020204" pitchFamily="34" charset="0"/>
              </a:rPr>
              <a:t>: the accounting value of an asset -- the asset’s cost minus its accumulated depreciation;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Line 6">
            <a:extLst>
              <a:ext uri="{FF2B5EF4-FFF2-40B4-BE49-F238E27FC236}">
                <a16:creationId xmlns:a16="http://schemas.microsoft.com/office/drawing/2014/main" id="{C06FD9CF-9B5E-47C9-A817-3D54360797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5" name="Rectangle 7">
            <a:extLst>
              <a:ext uri="{FF2B5EF4-FFF2-40B4-BE49-F238E27FC236}">
                <a16:creationId xmlns:a16="http://schemas.microsoft.com/office/drawing/2014/main" id="{19441C93-3012-4705-931A-F6E74A7595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Determining Semiannual Coupon Bond YTM</a:t>
            </a:r>
          </a:p>
        </p:txBody>
      </p:sp>
      <p:sp>
        <p:nvSpPr>
          <p:cNvPr id="106500" name="Line 8">
            <a:extLst>
              <a:ext uri="{FF2B5EF4-FFF2-40B4-BE49-F238E27FC236}">
                <a16:creationId xmlns:a16="http://schemas.microsoft.com/office/drawing/2014/main" id="{234AAB60-46CE-4319-AB41-75406D801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1" name="Rectangle 20">
            <a:extLst>
              <a:ext uri="{FF2B5EF4-FFF2-40B4-BE49-F238E27FC236}">
                <a16:creationId xmlns:a16="http://schemas.microsoft.com/office/drawing/2014/main" id="{E39B8238-78EB-4AE0-AED6-6DF96E306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733800"/>
            <a:ext cx="4503738" cy="5889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[ 1 + (</a:t>
            </a:r>
            <a:r>
              <a:rPr lang="en-US" altLang="en-US" sz="3200">
                <a:solidFill>
                  <a:srgbClr val="42B200"/>
                </a:solidFill>
              </a:rPr>
              <a:t>k</a:t>
            </a:r>
            <a:r>
              <a:rPr lang="en-US" altLang="en-US" sz="3200" baseline="-25000">
                <a:solidFill>
                  <a:srgbClr val="42B200"/>
                </a:solidFill>
              </a:rPr>
              <a:t>d</a:t>
            </a:r>
            <a:r>
              <a:rPr lang="en-US" altLang="en-US" sz="3200" baseline="-25000">
                <a:solidFill>
                  <a:srgbClr val="014A01"/>
                </a:solidFill>
              </a:rPr>
              <a:t> </a:t>
            </a:r>
            <a:r>
              <a:rPr lang="en-US" altLang="en-US" sz="3200">
                <a:solidFill>
                  <a:srgbClr val="42B200"/>
                </a:solidFill>
              </a:rPr>
              <a:t>/ 2</a:t>
            </a:r>
            <a:r>
              <a:rPr lang="en-US" altLang="en-US" sz="3200"/>
              <a:t>) ]</a:t>
            </a:r>
            <a:r>
              <a:rPr lang="en-US" altLang="en-US" sz="3200" baseline="30000"/>
              <a:t>2</a:t>
            </a:r>
            <a:r>
              <a:rPr lang="en-US" altLang="en-US" sz="3200"/>
              <a:t> -1 = YTM</a:t>
            </a:r>
          </a:p>
        </p:txBody>
      </p:sp>
      <p:sp>
        <p:nvSpPr>
          <p:cNvPr id="106502" name="Rectangle 21">
            <a:extLst>
              <a:ext uri="{FF2B5EF4-FFF2-40B4-BE49-F238E27FC236}">
                <a16:creationId xmlns:a16="http://schemas.microsoft.com/office/drawing/2014/main" id="{CC9C29BC-FB44-4239-9E87-1A1AA8171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8077200" cy="17526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287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n-US" altLang="en-US" sz="3500"/>
              <a:t>Determine the Yield-to-Maturity (YTM) for the semiannual coupon-paying bond with a finite life.</a:t>
            </a:r>
          </a:p>
        </p:txBody>
      </p:sp>
      <p:sp>
        <p:nvSpPr>
          <p:cNvPr id="106503" name="Rectangle 23">
            <a:extLst>
              <a:ext uri="{FF2B5EF4-FFF2-40B4-BE49-F238E27FC236}">
                <a16:creationId xmlns:a16="http://schemas.microsoft.com/office/drawing/2014/main" id="{AC0EB470-29A4-4E9F-9925-ED12F0FEC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413" y="4800600"/>
            <a:ext cx="5324475" cy="107632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[ 1 + (</a:t>
            </a:r>
            <a:r>
              <a:rPr lang="en-US" altLang="en-US" sz="3200">
                <a:solidFill>
                  <a:srgbClr val="42B200"/>
                </a:solidFill>
              </a:rPr>
              <a:t>.042626</a:t>
            </a:r>
            <a:r>
              <a:rPr lang="en-US" altLang="en-US" sz="3200"/>
              <a:t>) ]</a:t>
            </a:r>
            <a:r>
              <a:rPr lang="en-US" altLang="en-US" sz="3200" baseline="30000"/>
              <a:t>2</a:t>
            </a:r>
            <a:r>
              <a:rPr lang="en-US" altLang="en-US" sz="3200"/>
              <a:t> -1 = </a:t>
            </a:r>
            <a:r>
              <a:rPr lang="en-US" altLang="en-US" sz="3200">
                <a:solidFill>
                  <a:schemeClr val="tx2"/>
                </a:solidFill>
              </a:rPr>
              <a:t>.0871</a:t>
            </a:r>
            <a:r>
              <a:rPr lang="en-US" altLang="en-US" sz="3200"/>
              <a:t> 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or </a:t>
            </a:r>
            <a:r>
              <a:rPr lang="en-US" altLang="en-US" sz="3200">
                <a:solidFill>
                  <a:schemeClr val="tx2"/>
                </a:solidFill>
              </a:rPr>
              <a:t>8.71%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Line 2">
            <a:extLst>
              <a:ext uri="{FF2B5EF4-FFF2-40B4-BE49-F238E27FC236}">
                <a16:creationId xmlns:a16="http://schemas.microsoft.com/office/drawing/2014/main" id="{387FD861-2E8A-4F78-92B2-AC387F43C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8DB1D255-3879-4CB1-BB49-30AAA99274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Determining Semiannual Coupon Bond YTM</a:t>
            </a:r>
          </a:p>
        </p:txBody>
      </p:sp>
      <p:sp>
        <p:nvSpPr>
          <p:cNvPr id="108548" name="Line 4">
            <a:extLst>
              <a:ext uri="{FF2B5EF4-FFF2-40B4-BE49-F238E27FC236}">
                <a16:creationId xmlns:a16="http://schemas.microsoft.com/office/drawing/2014/main" id="{84EDF3BF-54F8-46A1-9626-B6B69AC020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F35D24E6-6AFB-42DA-B92D-511BDE0A5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733800"/>
            <a:ext cx="4503738" cy="58896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[ 1 + (</a:t>
            </a:r>
            <a:r>
              <a:rPr lang="en-US" altLang="en-US" sz="3200">
                <a:solidFill>
                  <a:srgbClr val="42B200"/>
                </a:solidFill>
              </a:rPr>
              <a:t>k</a:t>
            </a:r>
            <a:r>
              <a:rPr lang="en-US" altLang="en-US" sz="3200" baseline="-25000">
                <a:solidFill>
                  <a:srgbClr val="42B200"/>
                </a:solidFill>
              </a:rPr>
              <a:t>d</a:t>
            </a:r>
            <a:r>
              <a:rPr lang="en-US" altLang="en-US" sz="3200" baseline="-25000">
                <a:solidFill>
                  <a:srgbClr val="014A01"/>
                </a:solidFill>
              </a:rPr>
              <a:t> </a:t>
            </a:r>
            <a:r>
              <a:rPr lang="en-US" altLang="en-US" sz="3200"/>
              <a:t>/ 2) ]</a:t>
            </a:r>
            <a:r>
              <a:rPr lang="en-US" altLang="en-US" sz="3200" baseline="30000"/>
              <a:t>2</a:t>
            </a:r>
            <a:r>
              <a:rPr lang="en-US" altLang="en-US" sz="3200"/>
              <a:t> -1 = YTM</a:t>
            </a:r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00C8FEE8-D56B-410D-B4F9-26B88C618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8077200" cy="17526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287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n-US" altLang="en-US"/>
              <a:t>This technique will calculate </a:t>
            </a:r>
            <a:r>
              <a:rPr lang="en-US" altLang="en-US">
                <a:solidFill>
                  <a:srgbClr val="42B200"/>
                </a:solidFill>
              </a:rPr>
              <a:t>k</a:t>
            </a:r>
            <a:r>
              <a:rPr lang="en-US" altLang="en-US" baseline="-25000">
                <a:solidFill>
                  <a:srgbClr val="42B200"/>
                </a:solidFill>
              </a:rPr>
              <a:t>d</a:t>
            </a:r>
            <a:r>
              <a:rPr lang="en-US" altLang="en-US"/>
              <a:t>.  You must then substitute it into the following formula.</a:t>
            </a:r>
          </a:p>
        </p:txBody>
      </p:sp>
      <p:sp>
        <p:nvSpPr>
          <p:cNvPr id="108551" name="Rectangle 7">
            <a:extLst>
              <a:ext uri="{FF2B5EF4-FFF2-40B4-BE49-F238E27FC236}">
                <a16:creationId xmlns:a16="http://schemas.microsoft.com/office/drawing/2014/main" id="{C5AA1E46-0280-4311-801F-F140A0F0A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4800600"/>
            <a:ext cx="5888038" cy="107632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[ 1 + (</a:t>
            </a:r>
            <a:r>
              <a:rPr lang="en-US" altLang="en-US" sz="3200">
                <a:solidFill>
                  <a:srgbClr val="42B200"/>
                </a:solidFill>
              </a:rPr>
              <a:t>.0852514</a:t>
            </a:r>
            <a:r>
              <a:rPr lang="en-US" altLang="en-US" sz="3200"/>
              <a:t>/2) ]</a:t>
            </a:r>
            <a:r>
              <a:rPr lang="en-US" altLang="en-US" sz="3200" baseline="30000"/>
              <a:t>2</a:t>
            </a:r>
            <a:r>
              <a:rPr lang="en-US" altLang="en-US" sz="3200"/>
              <a:t> -1 = </a:t>
            </a:r>
            <a:r>
              <a:rPr lang="en-US" altLang="en-US" sz="3200">
                <a:solidFill>
                  <a:schemeClr val="tx2"/>
                </a:solidFill>
              </a:rPr>
              <a:t>.0871</a:t>
            </a:r>
            <a:r>
              <a:rPr lang="en-US" altLang="en-US" sz="3200"/>
              <a:t> 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or </a:t>
            </a:r>
            <a:r>
              <a:rPr lang="en-US" altLang="en-US" sz="3200">
                <a:solidFill>
                  <a:schemeClr val="tx2"/>
                </a:solidFill>
              </a:rPr>
              <a:t>8.71% (same result!)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Line 2">
            <a:extLst>
              <a:ext uri="{FF2B5EF4-FFF2-40B4-BE49-F238E27FC236}">
                <a16:creationId xmlns:a16="http://schemas.microsoft.com/office/drawing/2014/main" id="{C580AA8B-24A2-459E-AD10-EFA235106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545DFC3-7F67-4D46-8140-A42E53DBE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Bond Price-Yield Relationship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67EFBDB2-BC7A-47A3-A219-3A32680AE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458200" cy="4800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z="34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Discount Bond</a:t>
            </a:r>
            <a:r>
              <a:rPr lang="en-US" sz="3400">
                <a:solidFill>
                  <a:schemeClr val="hlink"/>
                </a:solidFill>
              </a:rPr>
              <a:t> </a:t>
            </a:r>
            <a:r>
              <a:rPr lang="en-US" sz="3400"/>
              <a:t>-- The market required rate of return exceeds the coupon rate (Par &gt; P</a:t>
            </a:r>
            <a:r>
              <a:rPr lang="en-US" sz="3400" baseline="-25000"/>
              <a:t>0</a:t>
            </a:r>
            <a:r>
              <a:rPr lang="en-US" sz="3400"/>
              <a:t> ).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3400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Premium Bond</a:t>
            </a:r>
            <a:r>
              <a:rPr lang="en-US" sz="3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400">
                <a:effectLst>
                  <a:outerShdw blurRad="38100" dist="38100" dir="2700000" algn="tl">
                    <a:srgbClr val="C0C0C0"/>
                  </a:outerShdw>
                </a:effectLst>
              </a:rPr>
              <a:t>--</a:t>
            </a:r>
            <a:r>
              <a:rPr lang="en-US" sz="3400"/>
              <a:t> The coupon rate exceeds the market required rate of return (P</a:t>
            </a:r>
            <a:r>
              <a:rPr lang="en-US" sz="3400" baseline="-25000"/>
              <a:t>0</a:t>
            </a:r>
            <a:r>
              <a:rPr lang="en-US" sz="3400"/>
              <a:t> &gt; Par).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34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 Bond</a:t>
            </a:r>
            <a:r>
              <a:rPr lang="en-US" sz="3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400">
                <a:effectLst>
                  <a:outerShdw blurRad="38100" dist="38100" dir="2700000" algn="tl">
                    <a:srgbClr val="C0C0C0"/>
                  </a:outerShdw>
                </a:effectLst>
              </a:rPr>
              <a:t>--</a:t>
            </a:r>
            <a:r>
              <a:rPr lang="en-US" sz="3400"/>
              <a:t> The coupon rate equals the market required rate of return (P</a:t>
            </a:r>
            <a:r>
              <a:rPr lang="en-US" sz="3400" baseline="-25000"/>
              <a:t>0</a:t>
            </a:r>
            <a:r>
              <a:rPr lang="en-US" sz="3400"/>
              <a:t> = Par).</a:t>
            </a:r>
          </a:p>
        </p:txBody>
      </p:sp>
      <p:sp>
        <p:nvSpPr>
          <p:cNvPr id="110597" name="Line 5">
            <a:extLst>
              <a:ext uri="{FF2B5EF4-FFF2-40B4-BE49-F238E27FC236}">
                <a16:creationId xmlns:a16="http://schemas.microsoft.com/office/drawing/2014/main" id="{08DFE622-9167-4F34-848D-F96A0D185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Line 2">
            <a:extLst>
              <a:ext uri="{FF2B5EF4-FFF2-40B4-BE49-F238E27FC236}">
                <a16:creationId xmlns:a16="http://schemas.microsoft.com/office/drawing/2014/main" id="{67900729-4E1C-4474-942D-04712ED84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572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5CA20B2-8D5F-441C-A1CD-94F76679E0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Bond Price-Yield Relationship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95B000DD-BDF1-4FD6-AE07-B32C4D37D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7675" y="5676900"/>
            <a:ext cx="8534400" cy="68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2000" i="1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Coupon Rate</a:t>
            </a:r>
            <a:endParaRPr lang="en-US" sz="2000"/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sz="2400"/>
              <a:t>MARKET REQUIRED RATE OF RETURN (%)</a:t>
            </a:r>
          </a:p>
        </p:txBody>
      </p:sp>
      <p:sp>
        <p:nvSpPr>
          <p:cNvPr id="112645" name="Line 5">
            <a:extLst>
              <a:ext uri="{FF2B5EF4-FFF2-40B4-BE49-F238E27FC236}">
                <a16:creationId xmlns:a16="http://schemas.microsoft.com/office/drawing/2014/main" id="{68CC63DA-D205-4BE5-A462-AF0452887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6" name="Line 6">
            <a:extLst>
              <a:ext uri="{FF2B5EF4-FFF2-40B4-BE49-F238E27FC236}">
                <a16:creationId xmlns:a16="http://schemas.microsoft.com/office/drawing/2014/main" id="{3B597963-DBAA-41A3-A59F-7B7700CF07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2098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7" name="Line 7">
            <a:extLst>
              <a:ext uri="{FF2B5EF4-FFF2-40B4-BE49-F238E27FC236}">
                <a16:creationId xmlns:a16="http://schemas.microsoft.com/office/drawing/2014/main" id="{311F184C-44C4-409F-AB32-9050A51E4C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733800"/>
            <a:ext cx="6096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8" name="Line 8">
            <a:extLst>
              <a:ext uri="{FF2B5EF4-FFF2-40B4-BE49-F238E27FC236}">
                <a16:creationId xmlns:a16="http://schemas.microsoft.com/office/drawing/2014/main" id="{2FA3A995-CFD3-4473-83CB-1B76C7F55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133600"/>
            <a:ext cx="0" cy="2590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9" name="Line 9">
            <a:extLst>
              <a:ext uri="{FF2B5EF4-FFF2-40B4-BE49-F238E27FC236}">
                <a16:creationId xmlns:a16="http://schemas.microsoft.com/office/drawing/2014/main" id="{37E8166F-FDFB-44E0-9A51-D59A6E3FE8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334000"/>
            <a:ext cx="6172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0" name="Rectangle 10">
            <a:extLst>
              <a:ext uri="{FF2B5EF4-FFF2-40B4-BE49-F238E27FC236}">
                <a16:creationId xmlns:a16="http://schemas.microsoft.com/office/drawing/2014/main" id="{35BCFECC-BBFC-43E3-B438-A64F010339C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554037" y="3419475"/>
            <a:ext cx="2552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BOND PRICE ($)</a:t>
            </a:r>
          </a:p>
        </p:txBody>
      </p:sp>
      <p:sp>
        <p:nvSpPr>
          <p:cNvPr id="112651" name="Rectangle 11">
            <a:extLst>
              <a:ext uri="{FF2B5EF4-FFF2-40B4-BE49-F238E27FC236}">
                <a16:creationId xmlns:a16="http://schemas.microsoft.com/office/drawing/2014/main" id="{8C10DBEB-0BCA-4E3B-869C-456E2148E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536950"/>
            <a:ext cx="7461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1000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 Par</a:t>
            </a:r>
          </a:p>
        </p:txBody>
      </p:sp>
      <p:sp>
        <p:nvSpPr>
          <p:cNvPr id="112652" name="Rectangle 12">
            <a:extLst>
              <a:ext uri="{FF2B5EF4-FFF2-40B4-BE49-F238E27FC236}">
                <a16:creationId xmlns:a16="http://schemas.microsoft.com/office/drawing/2014/main" id="{BC78E247-8AF3-41D7-93BC-D36370FCB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20129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1600</a:t>
            </a:r>
          </a:p>
        </p:txBody>
      </p:sp>
      <p:sp>
        <p:nvSpPr>
          <p:cNvPr id="112653" name="Rectangle 13">
            <a:extLst>
              <a:ext uri="{FF2B5EF4-FFF2-40B4-BE49-F238E27FC236}">
                <a16:creationId xmlns:a16="http://schemas.microsoft.com/office/drawing/2014/main" id="{FE18EE5A-72A2-44D5-91F6-DBEC16626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25463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1400</a:t>
            </a:r>
          </a:p>
        </p:txBody>
      </p:sp>
      <p:sp>
        <p:nvSpPr>
          <p:cNvPr id="112654" name="Rectangle 14">
            <a:extLst>
              <a:ext uri="{FF2B5EF4-FFF2-40B4-BE49-F238E27FC236}">
                <a16:creationId xmlns:a16="http://schemas.microsoft.com/office/drawing/2014/main" id="{27F15B22-0DCF-49D2-A013-EBFB6050F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0797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1200</a:t>
            </a:r>
          </a:p>
        </p:txBody>
      </p:sp>
      <p:sp>
        <p:nvSpPr>
          <p:cNvPr id="112655" name="Rectangle 15">
            <a:extLst>
              <a:ext uri="{FF2B5EF4-FFF2-40B4-BE49-F238E27FC236}">
                <a16:creationId xmlns:a16="http://schemas.microsoft.com/office/drawing/2014/main" id="{63C88198-6316-4426-90CE-1CA46116D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4298950"/>
            <a:ext cx="604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600</a:t>
            </a:r>
          </a:p>
        </p:txBody>
      </p:sp>
      <p:sp>
        <p:nvSpPr>
          <p:cNvPr id="112656" name="Rectangle 16">
            <a:extLst>
              <a:ext uri="{FF2B5EF4-FFF2-40B4-BE49-F238E27FC236}">
                <a16:creationId xmlns:a16="http://schemas.microsoft.com/office/drawing/2014/main" id="{5901367F-5954-494E-9862-986407147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5060950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112657" name="Line 17">
            <a:extLst>
              <a:ext uri="{FF2B5EF4-FFF2-40B4-BE49-F238E27FC236}">
                <a16:creationId xmlns:a16="http://schemas.microsoft.com/office/drawing/2014/main" id="{0C795622-9F28-40FB-A9D0-C26F1A8FD2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1054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8" name="Line 18">
            <a:extLst>
              <a:ext uri="{FF2B5EF4-FFF2-40B4-BE49-F238E27FC236}">
                <a16:creationId xmlns:a16="http://schemas.microsoft.com/office/drawing/2014/main" id="{B87BCE5A-59CD-497A-B99D-D35C88F3C6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724400"/>
            <a:ext cx="15240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9" name="Line 19">
            <a:extLst>
              <a:ext uri="{FF2B5EF4-FFF2-40B4-BE49-F238E27FC236}">
                <a16:creationId xmlns:a16="http://schemas.microsoft.com/office/drawing/2014/main" id="{2B2F639D-FFAD-46AD-A778-B8B72D4AC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4876800"/>
            <a:ext cx="3048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0" name="Line 20">
            <a:extLst>
              <a:ext uri="{FF2B5EF4-FFF2-40B4-BE49-F238E27FC236}">
                <a16:creationId xmlns:a16="http://schemas.microsoft.com/office/drawing/2014/main" id="{DBA9CD6C-75E6-42CE-B37D-4CA0B0AD4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953000"/>
            <a:ext cx="15240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1" name="Rectangle 21">
            <a:extLst>
              <a:ext uri="{FF2B5EF4-FFF2-40B4-BE49-F238E27FC236}">
                <a16:creationId xmlns:a16="http://schemas.microsoft.com/office/drawing/2014/main" id="{D214212D-B82A-48E6-A8ED-2956B4943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5365750"/>
            <a:ext cx="63515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/>
              <a:t>0       2       4       6       8      </a:t>
            </a:r>
            <a:r>
              <a:rPr lang="en-US" sz="2000" i="1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en-US" sz="2000"/>
              <a:t>      12      14      16      18</a:t>
            </a:r>
          </a:p>
        </p:txBody>
      </p:sp>
      <p:sp>
        <p:nvSpPr>
          <p:cNvPr id="112662" name="Arc 22">
            <a:extLst>
              <a:ext uri="{FF2B5EF4-FFF2-40B4-BE49-F238E27FC236}">
                <a16:creationId xmlns:a16="http://schemas.microsoft.com/office/drawing/2014/main" id="{C6443FD3-F879-43E9-9AA1-8D2F60FCAFAD}"/>
              </a:ext>
            </a:extLst>
          </p:cNvPr>
          <p:cNvSpPr>
            <a:spLocks/>
          </p:cNvSpPr>
          <p:nvPr/>
        </p:nvSpPr>
        <p:spPr bwMode="auto">
          <a:xfrm rot="10800000">
            <a:off x="2200275" y="1798638"/>
            <a:ext cx="5199063" cy="2133600"/>
          </a:xfrm>
          <a:custGeom>
            <a:avLst/>
            <a:gdLst>
              <a:gd name="T0" fmla="*/ 0 w 17812"/>
              <a:gd name="T1" fmla="*/ 0 h 21600"/>
              <a:gd name="T2" fmla="*/ 2147483646 w 17812"/>
              <a:gd name="T3" fmla="*/ 2147483646 h 21600"/>
              <a:gd name="T4" fmla="*/ 2147483646 w 17812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12" h="21600" fill="none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2" y="0"/>
                  <a:pt x="13783" y="3506"/>
                  <a:pt x="17811" y="9374"/>
                </a:cubicBezTo>
              </a:path>
              <a:path w="17812" h="21600" stroke="0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2" y="0"/>
                  <a:pt x="13783" y="3506"/>
                  <a:pt x="17811" y="9374"/>
                </a:cubicBezTo>
                <a:lnTo>
                  <a:pt x="5" y="21600"/>
                </a:ln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3" name="Arc 23">
            <a:extLst>
              <a:ext uri="{FF2B5EF4-FFF2-40B4-BE49-F238E27FC236}">
                <a16:creationId xmlns:a16="http://schemas.microsoft.com/office/drawing/2014/main" id="{1EEBB8E3-6133-4EEF-A078-FE07643DDF08}"/>
              </a:ext>
            </a:extLst>
          </p:cNvPr>
          <p:cNvSpPr>
            <a:spLocks/>
          </p:cNvSpPr>
          <p:nvPr/>
        </p:nvSpPr>
        <p:spPr bwMode="auto">
          <a:xfrm rot="-9900000">
            <a:off x="2139950" y="1773238"/>
            <a:ext cx="5654675" cy="2133600"/>
          </a:xfrm>
          <a:custGeom>
            <a:avLst/>
            <a:gdLst>
              <a:gd name="T0" fmla="*/ 0 w 17811"/>
              <a:gd name="T1" fmla="*/ 0 h 21600"/>
              <a:gd name="T2" fmla="*/ 2147483646 w 17811"/>
              <a:gd name="T3" fmla="*/ 2147483646 h 21600"/>
              <a:gd name="T4" fmla="*/ 2147483646 w 17811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11" h="21600" fill="none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1" y="0"/>
                  <a:pt x="13781" y="3505"/>
                  <a:pt x="17810" y="9372"/>
                </a:cubicBezTo>
              </a:path>
              <a:path w="17811" h="21600" stroke="0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1" y="0"/>
                  <a:pt x="13781" y="3505"/>
                  <a:pt x="17810" y="9372"/>
                </a:cubicBezTo>
                <a:lnTo>
                  <a:pt x="5" y="21600"/>
                </a:ln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4" name="Rectangle 24">
            <a:extLst>
              <a:ext uri="{FF2B5EF4-FFF2-40B4-BE49-F238E27FC236}">
                <a16:creationId xmlns:a16="http://schemas.microsoft.com/office/drawing/2014/main" id="{C87E7A08-EB59-44ED-9969-5F6C58938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713" y="3719513"/>
            <a:ext cx="10969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Year</a:t>
            </a:r>
          </a:p>
        </p:txBody>
      </p:sp>
      <p:sp>
        <p:nvSpPr>
          <p:cNvPr id="51225" name="Rectangle 25">
            <a:extLst>
              <a:ext uri="{FF2B5EF4-FFF2-40B4-BE49-F238E27FC236}">
                <a16:creationId xmlns:a16="http://schemas.microsoft.com/office/drawing/2014/main" id="{815BBB2E-657D-4986-91A7-A3BBF2168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9513" y="4405313"/>
            <a:ext cx="1266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 Year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Line 2">
            <a:extLst>
              <a:ext uri="{FF2B5EF4-FFF2-40B4-BE49-F238E27FC236}">
                <a16:creationId xmlns:a16="http://schemas.microsoft.com/office/drawing/2014/main" id="{F54732E8-F23F-4D1C-A398-0F0C9A17F1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724400" cy="9525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D8287F3-97FB-4652-9E51-F36F8F62D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Bond Price-Yield Relationship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527B05B0-E5B6-4ECE-8EEC-CB66910E27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3886200"/>
            <a:ext cx="8534400" cy="2209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/>
              <a:t>Assume that the required rate of return on a 15-year, 10% coupon-paying bond </a:t>
            </a:r>
            <a:r>
              <a:rPr lang="en-US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rises</a:t>
            </a:r>
            <a:r>
              <a:rPr lang="en-US"/>
              <a:t> from 10% to 12%.  What happens to the bond price?</a:t>
            </a:r>
          </a:p>
        </p:txBody>
      </p:sp>
      <p:sp>
        <p:nvSpPr>
          <p:cNvPr id="114693" name="Line 5">
            <a:extLst>
              <a:ext uri="{FF2B5EF4-FFF2-40B4-BE49-F238E27FC236}">
                <a16:creationId xmlns:a16="http://schemas.microsoft.com/office/drawing/2014/main" id="{61FD9C16-A1D0-4ACE-9172-3F1657FB2E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714875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4" name="Line 6">
            <a:extLst>
              <a:ext uri="{FF2B5EF4-FFF2-40B4-BE49-F238E27FC236}">
                <a16:creationId xmlns:a16="http://schemas.microsoft.com/office/drawing/2014/main" id="{C04272A4-052C-4141-A8C2-0D5558F98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950" y="3771900"/>
            <a:ext cx="78009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FC7FB6A6-6058-4CBB-B9B7-C1F521586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81200"/>
            <a:ext cx="8534400" cy="16764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287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716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45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When interest rates </a:t>
            </a:r>
            <a:r>
              <a:rPr lang="en-US" sz="36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rise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, then the market required rates of return </a:t>
            </a:r>
            <a:r>
              <a:rPr lang="en-US" sz="36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rise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 and bond prices will </a:t>
            </a:r>
            <a:r>
              <a:rPr lang="en-US" sz="36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fall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Line 2">
            <a:extLst>
              <a:ext uri="{FF2B5EF4-FFF2-40B4-BE49-F238E27FC236}">
                <a16:creationId xmlns:a16="http://schemas.microsoft.com/office/drawing/2014/main" id="{5B1A42E7-5061-4302-9C4C-00FD31D9DB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572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300B24D-5F94-4E0B-9724-138C7E219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Bond Price-Yield Relationship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234315C8-D649-496B-AEE8-8AC7A7DFF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7675" y="5676900"/>
            <a:ext cx="8534400" cy="68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2000" i="1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Coupon Rate</a:t>
            </a:r>
            <a:endParaRPr lang="en-US" sz="2000"/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sz="2400"/>
              <a:t>MARKET REQUIRED RATE OF RETURN (%)</a:t>
            </a:r>
          </a:p>
        </p:txBody>
      </p:sp>
      <p:sp>
        <p:nvSpPr>
          <p:cNvPr id="116741" name="Line 5">
            <a:extLst>
              <a:ext uri="{FF2B5EF4-FFF2-40B4-BE49-F238E27FC236}">
                <a16:creationId xmlns:a16="http://schemas.microsoft.com/office/drawing/2014/main" id="{C16953C8-EA74-477E-BA5D-11DD74E12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2" name="Line 6">
            <a:extLst>
              <a:ext uri="{FF2B5EF4-FFF2-40B4-BE49-F238E27FC236}">
                <a16:creationId xmlns:a16="http://schemas.microsoft.com/office/drawing/2014/main" id="{1EE95F6C-B63D-43B0-AA3C-24183D1B8A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2098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3" name="Line 7">
            <a:extLst>
              <a:ext uri="{FF2B5EF4-FFF2-40B4-BE49-F238E27FC236}">
                <a16:creationId xmlns:a16="http://schemas.microsoft.com/office/drawing/2014/main" id="{76F4C832-8F43-42B6-B307-1941AF637D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733800"/>
            <a:ext cx="6096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4" name="Line 8">
            <a:extLst>
              <a:ext uri="{FF2B5EF4-FFF2-40B4-BE49-F238E27FC236}">
                <a16:creationId xmlns:a16="http://schemas.microsoft.com/office/drawing/2014/main" id="{26DC152A-485A-4BB3-A1CE-BFE46B7DC0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133600"/>
            <a:ext cx="0" cy="2590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Line 9">
            <a:extLst>
              <a:ext uri="{FF2B5EF4-FFF2-40B4-BE49-F238E27FC236}">
                <a16:creationId xmlns:a16="http://schemas.microsoft.com/office/drawing/2014/main" id="{630AD94D-DA7C-4860-99D6-CFF009F4ED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334000"/>
            <a:ext cx="6172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6" name="Rectangle 10">
            <a:extLst>
              <a:ext uri="{FF2B5EF4-FFF2-40B4-BE49-F238E27FC236}">
                <a16:creationId xmlns:a16="http://schemas.microsoft.com/office/drawing/2014/main" id="{AAB21B0A-B4F5-4405-822C-CD263E89CE2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554037" y="3419475"/>
            <a:ext cx="2552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BOND PRICE ($)</a:t>
            </a:r>
          </a:p>
        </p:txBody>
      </p:sp>
      <p:sp>
        <p:nvSpPr>
          <p:cNvPr id="116747" name="Rectangle 11">
            <a:extLst>
              <a:ext uri="{FF2B5EF4-FFF2-40B4-BE49-F238E27FC236}">
                <a16:creationId xmlns:a16="http://schemas.microsoft.com/office/drawing/2014/main" id="{FE657CE9-839F-44EF-A8E7-7ED9870BF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536950"/>
            <a:ext cx="7461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1000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 Par</a:t>
            </a:r>
          </a:p>
        </p:txBody>
      </p:sp>
      <p:sp>
        <p:nvSpPr>
          <p:cNvPr id="116748" name="Rectangle 12">
            <a:extLst>
              <a:ext uri="{FF2B5EF4-FFF2-40B4-BE49-F238E27FC236}">
                <a16:creationId xmlns:a16="http://schemas.microsoft.com/office/drawing/2014/main" id="{7A5B170D-B041-4733-9642-44826FE5D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20129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1600</a:t>
            </a:r>
          </a:p>
        </p:txBody>
      </p:sp>
      <p:sp>
        <p:nvSpPr>
          <p:cNvPr id="116749" name="Rectangle 13">
            <a:extLst>
              <a:ext uri="{FF2B5EF4-FFF2-40B4-BE49-F238E27FC236}">
                <a16:creationId xmlns:a16="http://schemas.microsoft.com/office/drawing/2014/main" id="{27E46476-3C24-4CF5-92A5-758360AF7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25463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1400</a:t>
            </a:r>
          </a:p>
        </p:txBody>
      </p:sp>
      <p:sp>
        <p:nvSpPr>
          <p:cNvPr id="116750" name="Rectangle 14">
            <a:extLst>
              <a:ext uri="{FF2B5EF4-FFF2-40B4-BE49-F238E27FC236}">
                <a16:creationId xmlns:a16="http://schemas.microsoft.com/office/drawing/2014/main" id="{B6788E3E-8F2F-4D05-8FED-0C0C4351C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0797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1200</a:t>
            </a:r>
          </a:p>
        </p:txBody>
      </p:sp>
      <p:sp>
        <p:nvSpPr>
          <p:cNvPr id="116751" name="Rectangle 15">
            <a:extLst>
              <a:ext uri="{FF2B5EF4-FFF2-40B4-BE49-F238E27FC236}">
                <a16:creationId xmlns:a16="http://schemas.microsoft.com/office/drawing/2014/main" id="{7C7D40DD-B324-4C36-84B6-C1BD110B2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4298950"/>
            <a:ext cx="604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600</a:t>
            </a:r>
          </a:p>
        </p:txBody>
      </p:sp>
      <p:sp>
        <p:nvSpPr>
          <p:cNvPr id="116752" name="Rectangle 16">
            <a:extLst>
              <a:ext uri="{FF2B5EF4-FFF2-40B4-BE49-F238E27FC236}">
                <a16:creationId xmlns:a16="http://schemas.microsoft.com/office/drawing/2014/main" id="{81FA943C-03A9-45CA-BF98-E24052E0A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5060950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116753" name="Line 17">
            <a:extLst>
              <a:ext uri="{FF2B5EF4-FFF2-40B4-BE49-F238E27FC236}">
                <a16:creationId xmlns:a16="http://schemas.microsoft.com/office/drawing/2014/main" id="{F10EB4F4-174C-4147-A2F1-814B39C0DB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1054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4" name="Line 18">
            <a:extLst>
              <a:ext uri="{FF2B5EF4-FFF2-40B4-BE49-F238E27FC236}">
                <a16:creationId xmlns:a16="http://schemas.microsoft.com/office/drawing/2014/main" id="{4AF854E8-01DA-4474-B4C0-A1A58E7FDE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724400"/>
            <a:ext cx="15240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5" name="Line 19">
            <a:extLst>
              <a:ext uri="{FF2B5EF4-FFF2-40B4-BE49-F238E27FC236}">
                <a16:creationId xmlns:a16="http://schemas.microsoft.com/office/drawing/2014/main" id="{E956B775-76F0-461F-A32C-5D80BB01C0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4876800"/>
            <a:ext cx="3048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6" name="Line 20">
            <a:extLst>
              <a:ext uri="{FF2B5EF4-FFF2-40B4-BE49-F238E27FC236}">
                <a16:creationId xmlns:a16="http://schemas.microsoft.com/office/drawing/2014/main" id="{4B8CD622-AA23-44F7-802B-5421EA640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953000"/>
            <a:ext cx="15240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9" name="Rectangle 21">
            <a:extLst>
              <a:ext uri="{FF2B5EF4-FFF2-40B4-BE49-F238E27FC236}">
                <a16:creationId xmlns:a16="http://schemas.microsoft.com/office/drawing/2014/main" id="{D646EF2C-E761-415F-BB00-85E6C8C94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5365750"/>
            <a:ext cx="63515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/>
              <a:t>0       2       4       6       8      </a:t>
            </a:r>
            <a:r>
              <a:rPr lang="en-US" sz="2000" i="1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en-US" sz="2000"/>
              <a:t>      12      14      16      18</a:t>
            </a:r>
          </a:p>
        </p:txBody>
      </p:sp>
      <p:sp>
        <p:nvSpPr>
          <p:cNvPr id="116758" name="Arc 22">
            <a:extLst>
              <a:ext uri="{FF2B5EF4-FFF2-40B4-BE49-F238E27FC236}">
                <a16:creationId xmlns:a16="http://schemas.microsoft.com/office/drawing/2014/main" id="{30C4383E-0BB9-4181-B78F-E4CC63AA3A1E}"/>
              </a:ext>
            </a:extLst>
          </p:cNvPr>
          <p:cNvSpPr>
            <a:spLocks/>
          </p:cNvSpPr>
          <p:nvPr/>
        </p:nvSpPr>
        <p:spPr bwMode="auto">
          <a:xfrm rot="10800000">
            <a:off x="2200275" y="1798638"/>
            <a:ext cx="5199063" cy="2133600"/>
          </a:xfrm>
          <a:custGeom>
            <a:avLst/>
            <a:gdLst>
              <a:gd name="T0" fmla="*/ 0 w 17812"/>
              <a:gd name="T1" fmla="*/ 0 h 21600"/>
              <a:gd name="T2" fmla="*/ 2147483646 w 17812"/>
              <a:gd name="T3" fmla="*/ 2147483646 h 21600"/>
              <a:gd name="T4" fmla="*/ 2147483646 w 17812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12" h="21600" fill="none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2" y="0"/>
                  <a:pt x="13783" y="3506"/>
                  <a:pt x="17811" y="9374"/>
                </a:cubicBezTo>
              </a:path>
              <a:path w="17812" h="21600" stroke="0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2" y="0"/>
                  <a:pt x="13783" y="3506"/>
                  <a:pt x="17811" y="9374"/>
                </a:cubicBezTo>
                <a:lnTo>
                  <a:pt x="5" y="21600"/>
                </a:ln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9" name="Arc 23">
            <a:extLst>
              <a:ext uri="{FF2B5EF4-FFF2-40B4-BE49-F238E27FC236}">
                <a16:creationId xmlns:a16="http://schemas.microsoft.com/office/drawing/2014/main" id="{05D87D32-BC40-409B-BA79-49DD1A097FB9}"/>
              </a:ext>
            </a:extLst>
          </p:cNvPr>
          <p:cNvSpPr>
            <a:spLocks/>
          </p:cNvSpPr>
          <p:nvPr/>
        </p:nvSpPr>
        <p:spPr bwMode="auto">
          <a:xfrm rot="-9900000">
            <a:off x="2139950" y="1773238"/>
            <a:ext cx="5654675" cy="2133600"/>
          </a:xfrm>
          <a:custGeom>
            <a:avLst/>
            <a:gdLst>
              <a:gd name="T0" fmla="*/ 0 w 17811"/>
              <a:gd name="T1" fmla="*/ 0 h 21600"/>
              <a:gd name="T2" fmla="*/ 2147483646 w 17811"/>
              <a:gd name="T3" fmla="*/ 2147483646 h 21600"/>
              <a:gd name="T4" fmla="*/ 2147483646 w 17811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11" h="21600" fill="none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1" y="0"/>
                  <a:pt x="13781" y="3505"/>
                  <a:pt x="17810" y="9372"/>
                </a:cubicBezTo>
              </a:path>
              <a:path w="17811" h="21600" stroke="0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1" y="0"/>
                  <a:pt x="13781" y="3505"/>
                  <a:pt x="17810" y="9372"/>
                </a:cubicBezTo>
                <a:lnTo>
                  <a:pt x="5" y="21600"/>
                </a:ln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60" name="Line 24">
            <a:extLst>
              <a:ext uri="{FF2B5EF4-FFF2-40B4-BE49-F238E27FC236}">
                <a16:creationId xmlns:a16="http://schemas.microsoft.com/office/drawing/2014/main" id="{0E113190-BACD-4A42-B50E-5F248F0D2A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4038600"/>
            <a:ext cx="0" cy="1295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61" name="Line 25">
            <a:extLst>
              <a:ext uri="{FF2B5EF4-FFF2-40B4-BE49-F238E27FC236}">
                <a16:creationId xmlns:a16="http://schemas.microsoft.com/office/drawing/2014/main" id="{25A44DEC-5D9C-4EC3-856A-0536EC1ADB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038600"/>
            <a:ext cx="38862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4" name="Rectangle 26">
            <a:extLst>
              <a:ext uri="{FF2B5EF4-FFF2-40B4-BE49-F238E27FC236}">
                <a16:creationId xmlns:a16="http://schemas.microsoft.com/office/drawing/2014/main" id="{ACD65B74-9906-47AA-B8FE-2070B11FF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9513" y="4405313"/>
            <a:ext cx="1266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 Year</a:t>
            </a:r>
          </a:p>
        </p:txBody>
      </p:sp>
      <p:sp>
        <p:nvSpPr>
          <p:cNvPr id="53275" name="Rectangle 27">
            <a:extLst>
              <a:ext uri="{FF2B5EF4-FFF2-40B4-BE49-F238E27FC236}">
                <a16:creationId xmlns:a16="http://schemas.microsoft.com/office/drawing/2014/main" id="{17665BD3-5C2F-433C-B170-4299F8C9A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713" y="3719513"/>
            <a:ext cx="10969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Year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Line 2">
            <a:extLst>
              <a:ext uri="{FF2B5EF4-FFF2-40B4-BE49-F238E27FC236}">
                <a16:creationId xmlns:a16="http://schemas.microsoft.com/office/drawing/2014/main" id="{88A6932E-5BFC-4EEB-AA60-3974B4BC5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DAD6841-B026-4BAA-ADC1-A4286DEF7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200" b="1"/>
              <a:t>Bond Price-Yield Relationship (Rising Rates)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437D4DC1-1317-447B-92CF-C1BE3CFDE96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267200"/>
            <a:ext cx="7924800" cy="1981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/>
              <a:t>Therefore, the bond price has </a:t>
            </a:r>
            <a:r>
              <a:rPr lang="en-US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fallen </a:t>
            </a:r>
            <a:r>
              <a:rPr lang="en-US"/>
              <a:t>from $1,000 to $864.</a:t>
            </a:r>
          </a:p>
          <a:p>
            <a:pPr marL="0" indent="0" algn="ctr">
              <a:buFont typeface="Monotype Sorts" pitchFamily="2" charset="2"/>
              <a:buNone/>
              <a:defRPr/>
            </a:pPr>
            <a:endParaRPr lang="en-US"/>
          </a:p>
        </p:txBody>
      </p:sp>
      <p:sp>
        <p:nvSpPr>
          <p:cNvPr id="118789" name="Line 5">
            <a:extLst>
              <a:ext uri="{FF2B5EF4-FFF2-40B4-BE49-F238E27FC236}">
                <a16:creationId xmlns:a16="http://schemas.microsoft.com/office/drawing/2014/main" id="{72B131D7-1E07-41C2-A0B6-5C3FF2DA2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E69FC662-D665-453F-9CDC-9FF6B65C151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2057400"/>
            <a:ext cx="7924800" cy="17526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/>
              <a:t>The required rate of return on a 15-year, 10% coupon-paying bond has </a:t>
            </a:r>
            <a:r>
              <a:rPr lang="en-US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risen</a:t>
            </a:r>
            <a:r>
              <a:rPr lang="en-US"/>
              <a:t> from 10% to 12%.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Line 2">
            <a:extLst>
              <a:ext uri="{FF2B5EF4-FFF2-40B4-BE49-F238E27FC236}">
                <a16:creationId xmlns:a16="http://schemas.microsoft.com/office/drawing/2014/main" id="{689AF13A-14B2-414B-82F1-5C87308471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724400" cy="9525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C989D0DB-A1D4-4F58-865D-C627D18D2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Bond Price-Yield Relationship</a:t>
            </a:r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CC45DE1C-B8DB-424D-A9C3-D0867D486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3810000"/>
            <a:ext cx="8534400" cy="2286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/>
              <a:t>Assume that the required rate of return on a 15-year, 10% coupon-paying bond </a:t>
            </a:r>
            <a:r>
              <a:rPr lang="en-US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falls</a:t>
            </a:r>
            <a:r>
              <a:rPr lang="en-US"/>
              <a:t> from 10% to 8%.  What happens to the bond price?</a:t>
            </a:r>
          </a:p>
        </p:txBody>
      </p:sp>
      <p:sp>
        <p:nvSpPr>
          <p:cNvPr id="120837" name="Line 5">
            <a:extLst>
              <a:ext uri="{FF2B5EF4-FFF2-40B4-BE49-F238E27FC236}">
                <a16:creationId xmlns:a16="http://schemas.microsoft.com/office/drawing/2014/main" id="{A9907E9D-B438-4948-8EA5-BD24852760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714875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38" name="Line 6">
            <a:extLst>
              <a:ext uri="{FF2B5EF4-FFF2-40B4-BE49-F238E27FC236}">
                <a16:creationId xmlns:a16="http://schemas.microsoft.com/office/drawing/2014/main" id="{60633567-1AF0-4CFC-BFB5-91481D9C3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950" y="3771900"/>
            <a:ext cx="78009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236C53FA-EB6F-4711-B2D9-00F085425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81200"/>
            <a:ext cx="8534400" cy="16764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287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716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45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When interest rates </a:t>
            </a:r>
            <a:r>
              <a:rPr lang="en-US" sz="36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fall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, then the market required rates of return </a:t>
            </a:r>
            <a:r>
              <a:rPr lang="en-US" sz="36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fall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 and bond prices will </a:t>
            </a:r>
            <a:r>
              <a:rPr lang="en-US" sz="36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rise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Line 2">
            <a:extLst>
              <a:ext uri="{FF2B5EF4-FFF2-40B4-BE49-F238E27FC236}">
                <a16:creationId xmlns:a16="http://schemas.microsoft.com/office/drawing/2014/main" id="{93152420-2BF7-42FD-8A57-2156EC903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572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05624D33-5F78-41AF-BE1F-F12021AB29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Bond Price-Yield Relationship</a:t>
            </a: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3216DD5C-FDFF-4A4C-82A2-7DCA4F458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7675" y="5676900"/>
            <a:ext cx="8534400" cy="68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2000" i="1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Coupon Rate</a:t>
            </a:r>
            <a:endParaRPr lang="en-US" sz="2000"/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sz="2400"/>
              <a:t>MARKET REQUIRED RATE OF RETURN (%)</a:t>
            </a:r>
          </a:p>
        </p:txBody>
      </p:sp>
      <p:sp>
        <p:nvSpPr>
          <p:cNvPr id="122885" name="Line 5">
            <a:extLst>
              <a:ext uri="{FF2B5EF4-FFF2-40B4-BE49-F238E27FC236}">
                <a16:creationId xmlns:a16="http://schemas.microsoft.com/office/drawing/2014/main" id="{E05AD5B2-72C5-40ED-954F-2533972359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6" name="Line 6">
            <a:extLst>
              <a:ext uri="{FF2B5EF4-FFF2-40B4-BE49-F238E27FC236}">
                <a16:creationId xmlns:a16="http://schemas.microsoft.com/office/drawing/2014/main" id="{44D75F23-7F2A-41F4-903C-0E399BC5B9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2098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7" name="Line 7">
            <a:extLst>
              <a:ext uri="{FF2B5EF4-FFF2-40B4-BE49-F238E27FC236}">
                <a16:creationId xmlns:a16="http://schemas.microsoft.com/office/drawing/2014/main" id="{BA720B5D-2D34-4321-AC10-FE3ACCF8A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733800"/>
            <a:ext cx="6096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8" name="Line 8">
            <a:extLst>
              <a:ext uri="{FF2B5EF4-FFF2-40B4-BE49-F238E27FC236}">
                <a16:creationId xmlns:a16="http://schemas.microsoft.com/office/drawing/2014/main" id="{F330BF21-28F5-444D-A8CA-54DD5E21E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133600"/>
            <a:ext cx="0" cy="2590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9" name="Line 9">
            <a:extLst>
              <a:ext uri="{FF2B5EF4-FFF2-40B4-BE49-F238E27FC236}">
                <a16:creationId xmlns:a16="http://schemas.microsoft.com/office/drawing/2014/main" id="{B3E48DD9-487D-4A93-B4A8-ECF570E86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334000"/>
            <a:ext cx="6172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0" name="Rectangle 10">
            <a:extLst>
              <a:ext uri="{FF2B5EF4-FFF2-40B4-BE49-F238E27FC236}">
                <a16:creationId xmlns:a16="http://schemas.microsoft.com/office/drawing/2014/main" id="{E0B1960A-5FB4-411D-ACA6-DC46DFC64E8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554037" y="3419475"/>
            <a:ext cx="2552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BOND PRICE ($)</a:t>
            </a:r>
          </a:p>
        </p:txBody>
      </p:sp>
      <p:sp>
        <p:nvSpPr>
          <p:cNvPr id="122891" name="Rectangle 11">
            <a:extLst>
              <a:ext uri="{FF2B5EF4-FFF2-40B4-BE49-F238E27FC236}">
                <a16:creationId xmlns:a16="http://schemas.microsoft.com/office/drawing/2014/main" id="{E6ABE88E-9D9F-4190-9C1F-3CABB2EB9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536950"/>
            <a:ext cx="7461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1000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 Par</a:t>
            </a:r>
          </a:p>
        </p:txBody>
      </p:sp>
      <p:sp>
        <p:nvSpPr>
          <p:cNvPr id="122892" name="Rectangle 12">
            <a:extLst>
              <a:ext uri="{FF2B5EF4-FFF2-40B4-BE49-F238E27FC236}">
                <a16:creationId xmlns:a16="http://schemas.microsoft.com/office/drawing/2014/main" id="{F57CF2BE-6BC1-429D-82B0-1004E701D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20129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1600</a:t>
            </a:r>
          </a:p>
        </p:txBody>
      </p:sp>
      <p:sp>
        <p:nvSpPr>
          <p:cNvPr id="122893" name="Rectangle 13">
            <a:extLst>
              <a:ext uri="{FF2B5EF4-FFF2-40B4-BE49-F238E27FC236}">
                <a16:creationId xmlns:a16="http://schemas.microsoft.com/office/drawing/2014/main" id="{1DE5DB4F-B5BA-4C85-9874-AB1A809A1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25463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1400</a:t>
            </a:r>
          </a:p>
        </p:txBody>
      </p:sp>
      <p:sp>
        <p:nvSpPr>
          <p:cNvPr id="122894" name="Rectangle 14">
            <a:extLst>
              <a:ext uri="{FF2B5EF4-FFF2-40B4-BE49-F238E27FC236}">
                <a16:creationId xmlns:a16="http://schemas.microsoft.com/office/drawing/2014/main" id="{33D6EE9B-8008-4A2B-8968-F2EC06670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0797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1200</a:t>
            </a:r>
          </a:p>
        </p:txBody>
      </p:sp>
      <p:sp>
        <p:nvSpPr>
          <p:cNvPr id="122895" name="Rectangle 15">
            <a:extLst>
              <a:ext uri="{FF2B5EF4-FFF2-40B4-BE49-F238E27FC236}">
                <a16:creationId xmlns:a16="http://schemas.microsoft.com/office/drawing/2014/main" id="{1C61905F-D851-4B88-BE94-10C027B9C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4298950"/>
            <a:ext cx="604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600</a:t>
            </a:r>
          </a:p>
        </p:txBody>
      </p:sp>
      <p:sp>
        <p:nvSpPr>
          <p:cNvPr id="122896" name="Rectangle 16">
            <a:extLst>
              <a:ext uri="{FF2B5EF4-FFF2-40B4-BE49-F238E27FC236}">
                <a16:creationId xmlns:a16="http://schemas.microsoft.com/office/drawing/2014/main" id="{3D1506BE-A2B0-460F-B283-C7A06A161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5060950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122897" name="Line 17">
            <a:extLst>
              <a:ext uri="{FF2B5EF4-FFF2-40B4-BE49-F238E27FC236}">
                <a16:creationId xmlns:a16="http://schemas.microsoft.com/office/drawing/2014/main" id="{63A1A3D2-1250-46FD-81B4-1FC4007295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1054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8" name="Line 18">
            <a:extLst>
              <a:ext uri="{FF2B5EF4-FFF2-40B4-BE49-F238E27FC236}">
                <a16:creationId xmlns:a16="http://schemas.microsoft.com/office/drawing/2014/main" id="{F8F9D4F0-2902-488C-89C2-778C872E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724400"/>
            <a:ext cx="15240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9" name="Line 19">
            <a:extLst>
              <a:ext uri="{FF2B5EF4-FFF2-40B4-BE49-F238E27FC236}">
                <a16:creationId xmlns:a16="http://schemas.microsoft.com/office/drawing/2014/main" id="{9A2EB4AE-DC14-419B-B039-39DED3B2EF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4876800"/>
            <a:ext cx="3048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0" name="Line 20">
            <a:extLst>
              <a:ext uri="{FF2B5EF4-FFF2-40B4-BE49-F238E27FC236}">
                <a16:creationId xmlns:a16="http://schemas.microsoft.com/office/drawing/2014/main" id="{AD53944D-2D96-4147-A9D8-0BD4396A9B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953000"/>
            <a:ext cx="15240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1" name="Rectangle 21">
            <a:extLst>
              <a:ext uri="{FF2B5EF4-FFF2-40B4-BE49-F238E27FC236}">
                <a16:creationId xmlns:a16="http://schemas.microsoft.com/office/drawing/2014/main" id="{F3618F4F-BFF0-47DB-892E-F68C10AC1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5365750"/>
            <a:ext cx="63515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/>
              <a:t>0       2       4       6       8      </a:t>
            </a:r>
            <a:r>
              <a:rPr lang="en-US" sz="2000" i="1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en-US" sz="2000"/>
              <a:t>      12      14      16      18</a:t>
            </a:r>
          </a:p>
        </p:txBody>
      </p:sp>
      <p:sp>
        <p:nvSpPr>
          <p:cNvPr id="122902" name="Arc 22">
            <a:extLst>
              <a:ext uri="{FF2B5EF4-FFF2-40B4-BE49-F238E27FC236}">
                <a16:creationId xmlns:a16="http://schemas.microsoft.com/office/drawing/2014/main" id="{09DA8015-F87B-4961-9125-B9BF2F6F13F1}"/>
              </a:ext>
            </a:extLst>
          </p:cNvPr>
          <p:cNvSpPr>
            <a:spLocks/>
          </p:cNvSpPr>
          <p:nvPr/>
        </p:nvSpPr>
        <p:spPr bwMode="auto">
          <a:xfrm rot="10800000">
            <a:off x="2200275" y="1798638"/>
            <a:ext cx="5199063" cy="2133600"/>
          </a:xfrm>
          <a:custGeom>
            <a:avLst/>
            <a:gdLst>
              <a:gd name="T0" fmla="*/ 0 w 17812"/>
              <a:gd name="T1" fmla="*/ 0 h 21600"/>
              <a:gd name="T2" fmla="*/ 2147483646 w 17812"/>
              <a:gd name="T3" fmla="*/ 2147483646 h 21600"/>
              <a:gd name="T4" fmla="*/ 2147483646 w 17812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12" h="21600" fill="none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2" y="0"/>
                  <a:pt x="13783" y="3506"/>
                  <a:pt x="17811" y="9374"/>
                </a:cubicBezTo>
              </a:path>
              <a:path w="17812" h="21600" stroke="0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2" y="0"/>
                  <a:pt x="13783" y="3506"/>
                  <a:pt x="17811" y="9374"/>
                </a:cubicBezTo>
                <a:lnTo>
                  <a:pt x="5" y="21600"/>
                </a:ln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3" name="Arc 23">
            <a:extLst>
              <a:ext uri="{FF2B5EF4-FFF2-40B4-BE49-F238E27FC236}">
                <a16:creationId xmlns:a16="http://schemas.microsoft.com/office/drawing/2014/main" id="{E69CEBEF-6513-41D6-9165-D8920A24964E}"/>
              </a:ext>
            </a:extLst>
          </p:cNvPr>
          <p:cNvSpPr>
            <a:spLocks/>
          </p:cNvSpPr>
          <p:nvPr/>
        </p:nvSpPr>
        <p:spPr bwMode="auto">
          <a:xfrm rot="-9900000">
            <a:off x="2139950" y="1773238"/>
            <a:ext cx="5654675" cy="2133600"/>
          </a:xfrm>
          <a:custGeom>
            <a:avLst/>
            <a:gdLst>
              <a:gd name="T0" fmla="*/ 0 w 17811"/>
              <a:gd name="T1" fmla="*/ 0 h 21600"/>
              <a:gd name="T2" fmla="*/ 2147483646 w 17811"/>
              <a:gd name="T3" fmla="*/ 2147483646 h 21600"/>
              <a:gd name="T4" fmla="*/ 2147483646 w 17811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11" h="21600" fill="none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1" y="0"/>
                  <a:pt x="13781" y="3505"/>
                  <a:pt x="17810" y="9372"/>
                </a:cubicBezTo>
              </a:path>
              <a:path w="17811" h="21600" stroke="0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1" y="0"/>
                  <a:pt x="13781" y="3505"/>
                  <a:pt x="17810" y="9372"/>
                </a:cubicBezTo>
                <a:lnTo>
                  <a:pt x="5" y="21600"/>
                </a:ln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Rectangle 24">
            <a:extLst>
              <a:ext uri="{FF2B5EF4-FFF2-40B4-BE49-F238E27FC236}">
                <a16:creationId xmlns:a16="http://schemas.microsoft.com/office/drawing/2014/main" id="{5F03FFE3-D905-4812-BF6D-7221267FF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9513" y="4405313"/>
            <a:ext cx="1266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 Year</a:t>
            </a:r>
          </a:p>
        </p:txBody>
      </p:sp>
      <p:sp>
        <p:nvSpPr>
          <p:cNvPr id="56345" name="Rectangle 25">
            <a:extLst>
              <a:ext uri="{FF2B5EF4-FFF2-40B4-BE49-F238E27FC236}">
                <a16:creationId xmlns:a16="http://schemas.microsoft.com/office/drawing/2014/main" id="{541BE88C-DE2F-46EF-9A09-593DF1E80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713" y="3719513"/>
            <a:ext cx="10969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Year</a:t>
            </a:r>
          </a:p>
        </p:txBody>
      </p:sp>
      <p:sp>
        <p:nvSpPr>
          <p:cNvPr id="122906" name="Line 26">
            <a:extLst>
              <a:ext uri="{FF2B5EF4-FFF2-40B4-BE49-F238E27FC236}">
                <a16:creationId xmlns:a16="http://schemas.microsoft.com/office/drawing/2014/main" id="{4CDAA787-D4E9-43FF-B030-8A75FDAB26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0" cy="1905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7" name="Line 27">
            <a:extLst>
              <a:ext uri="{FF2B5EF4-FFF2-40B4-BE49-F238E27FC236}">
                <a16:creationId xmlns:a16="http://schemas.microsoft.com/office/drawing/2014/main" id="{3F3A770A-7F38-47A8-9D46-A6C2A6765E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429000"/>
            <a:ext cx="25146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Line 2">
            <a:extLst>
              <a:ext uri="{FF2B5EF4-FFF2-40B4-BE49-F238E27FC236}">
                <a16:creationId xmlns:a16="http://schemas.microsoft.com/office/drawing/2014/main" id="{0E1EBE7B-CAEF-4B3D-84D1-003E11FA5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0869F2AF-279E-4EE2-AD52-891CBBA1D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800" b="1"/>
              <a:t>Bond Price-Yield Relationship (Declining Rates)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10BAE9C0-1F1F-47F5-9105-77348F49A6E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267200"/>
            <a:ext cx="7772400" cy="1981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/>
              <a:t>Therefore, the bond price has </a:t>
            </a:r>
            <a:r>
              <a:rPr lang="en-US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risen</a:t>
            </a:r>
            <a:r>
              <a:rPr lang="en-US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/>
              <a:t>from $1,000 to $1,171.</a:t>
            </a:r>
          </a:p>
          <a:p>
            <a:pPr marL="0" indent="0" algn="ctr">
              <a:buFont typeface="Monotype Sorts" pitchFamily="2" charset="2"/>
              <a:buNone/>
              <a:defRPr/>
            </a:pPr>
            <a:endParaRPr lang="en-US"/>
          </a:p>
        </p:txBody>
      </p:sp>
      <p:sp>
        <p:nvSpPr>
          <p:cNvPr id="124933" name="Line 5">
            <a:extLst>
              <a:ext uri="{FF2B5EF4-FFF2-40B4-BE49-F238E27FC236}">
                <a16:creationId xmlns:a16="http://schemas.microsoft.com/office/drawing/2014/main" id="{5A89542D-5AB2-4D20-A424-9144183A54F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D85B26BC-C9CA-4A05-884A-D381F4487FA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2057400"/>
            <a:ext cx="7924800" cy="17526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/>
              <a:t>The required rate of return on a 15-year, 10% coupon-paying bond has </a:t>
            </a:r>
            <a:r>
              <a:rPr lang="en-US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fallen</a:t>
            </a:r>
            <a:r>
              <a:rPr lang="en-US"/>
              <a:t> from 10% to 8%.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>
            <a:extLst>
              <a:ext uri="{FF2B5EF4-FFF2-40B4-BE49-F238E27FC236}">
                <a16:creationId xmlns:a16="http://schemas.microsoft.com/office/drawing/2014/main" id="{F6CCBA5D-3321-4584-BF97-996D0C0C7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19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6924220-06D5-4D0A-9B97-DEBB5B295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990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800" b="1"/>
              <a:t>What is Value?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2EE49DE1-DB19-4004-9FA0-8F4CA47E46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3581400"/>
            <a:ext cx="8153400" cy="2819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2800" u="sng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Intrinsic value</a:t>
            </a:r>
            <a:r>
              <a:rPr lang="en-US" sz="28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/>
              <a:t>represents the price a security “ought to have” based on all factors bearing on valuation including assets, earnings, future prospects, management etc. AKA Economic Value. In efficient markets, M.V. should be near the I.V.</a:t>
            </a:r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1DDCEE23-8C0B-4128-8BCE-056857156C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343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450DA70B-207E-44C1-ABB9-94990FE10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828800"/>
            <a:ext cx="7696200" cy="16764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573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sz="36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Market value</a:t>
            </a:r>
            <a:r>
              <a:rPr lang="en-US" sz="36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3600">
                <a:solidFill>
                  <a:srgbClr val="000000"/>
                </a:solidFill>
                <a:latin typeface="Arial" panose="020B0604020202020204" pitchFamily="34" charset="0"/>
              </a:rPr>
              <a:t>represents the market price at which an asset trades.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Line 2">
            <a:extLst>
              <a:ext uri="{FF2B5EF4-FFF2-40B4-BE49-F238E27FC236}">
                <a16:creationId xmlns:a16="http://schemas.microsoft.com/office/drawing/2014/main" id="{A6471BDE-985C-47DC-B0DC-E0883BBDF3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40510088-0DF7-4923-A1E0-36BA7A0C81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391400" cy="1295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The Role of Bond Maturity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912D6D7D-90D2-40D7-B70E-0406D8BA8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191000"/>
            <a:ext cx="8534400" cy="2286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400"/>
              <a:t>Assume that the required rate of return on both the 5- and 15-year, 10% coupon-paying bonds </a:t>
            </a:r>
            <a:r>
              <a:rPr lang="en-US" sz="34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</a:t>
            </a:r>
            <a:r>
              <a:rPr lang="en-US" sz="3400"/>
              <a:t> from 10% to 8%.  What happens to the changes in bond prices?</a:t>
            </a:r>
          </a:p>
        </p:txBody>
      </p:sp>
      <p:sp>
        <p:nvSpPr>
          <p:cNvPr id="126981" name="Line 5">
            <a:extLst>
              <a:ext uri="{FF2B5EF4-FFF2-40B4-BE49-F238E27FC236}">
                <a16:creationId xmlns:a16="http://schemas.microsoft.com/office/drawing/2014/main" id="{A0C3724E-34CD-4778-8338-6797A2149D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82" name="Line 6">
            <a:extLst>
              <a:ext uri="{FF2B5EF4-FFF2-40B4-BE49-F238E27FC236}">
                <a16:creationId xmlns:a16="http://schemas.microsoft.com/office/drawing/2014/main" id="{21006031-B88F-4290-8A2E-B78EDCD483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4191000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83" name="Rectangle 7">
            <a:extLst>
              <a:ext uri="{FF2B5EF4-FFF2-40B4-BE49-F238E27FC236}">
                <a16:creationId xmlns:a16="http://schemas.microsoft.com/office/drawing/2014/main" id="{C4B8B988-97DA-4D03-8F9A-0714B1A76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81200"/>
            <a:ext cx="8534400" cy="20574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914400" indent="-3429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2875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7165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1455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7175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2895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8615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4335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n-US" altLang="en-US" sz="3400"/>
              <a:t>The longer the bond maturity, the greater the change in bond price for a given change in the market required rate of return.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Line 2">
            <a:extLst>
              <a:ext uri="{FF2B5EF4-FFF2-40B4-BE49-F238E27FC236}">
                <a16:creationId xmlns:a16="http://schemas.microsoft.com/office/drawing/2014/main" id="{755E69A3-6814-4A44-9889-606399FDE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572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DB30990D-3D11-4E70-9052-C38340E76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Bond Price-Yield Relationship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18FEE521-BB66-4E4D-9304-0D96BC1EA8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7675" y="5676900"/>
            <a:ext cx="8534400" cy="68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2000" i="1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Coupon Rate</a:t>
            </a:r>
            <a:endParaRPr lang="en-US" sz="2000"/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sz="2400"/>
              <a:t>MARKET REQUIRED RATE OF RETURN (%)</a:t>
            </a:r>
          </a:p>
        </p:txBody>
      </p:sp>
      <p:sp>
        <p:nvSpPr>
          <p:cNvPr id="129029" name="Line 5">
            <a:extLst>
              <a:ext uri="{FF2B5EF4-FFF2-40B4-BE49-F238E27FC236}">
                <a16:creationId xmlns:a16="http://schemas.microsoft.com/office/drawing/2014/main" id="{24CFA93F-4AE7-4C57-8C97-0C1FD322D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0" name="Line 6">
            <a:extLst>
              <a:ext uri="{FF2B5EF4-FFF2-40B4-BE49-F238E27FC236}">
                <a16:creationId xmlns:a16="http://schemas.microsoft.com/office/drawing/2014/main" id="{382A45BC-39F2-4289-8C94-8F78C8B17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209800"/>
            <a:ext cx="0" cy="31242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1" name="Line 7">
            <a:extLst>
              <a:ext uri="{FF2B5EF4-FFF2-40B4-BE49-F238E27FC236}">
                <a16:creationId xmlns:a16="http://schemas.microsoft.com/office/drawing/2014/main" id="{6B5D571B-623F-415A-BA00-AD514765A9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733800"/>
            <a:ext cx="6096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2" name="Line 8">
            <a:extLst>
              <a:ext uri="{FF2B5EF4-FFF2-40B4-BE49-F238E27FC236}">
                <a16:creationId xmlns:a16="http://schemas.microsoft.com/office/drawing/2014/main" id="{29545205-B44C-4F05-9DF8-29332BAFA2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133600"/>
            <a:ext cx="0" cy="2590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3" name="Line 9">
            <a:extLst>
              <a:ext uri="{FF2B5EF4-FFF2-40B4-BE49-F238E27FC236}">
                <a16:creationId xmlns:a16="http://schemas.microsoft.com/office/drawing/2014/main" id="{A5F3B09D-4DBB-4267-8EC2-2570B96C20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334000"/>
            <a:ext cx="6172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4" name="Rectangle 10">
            <a:extLst>
              <a:ext uri="{FF2B5EF4-FFF2-40B4-BE49-F238E27FC236}">
                <a16:creationId xmlns:a16="http://schemas.microsoft.com/office/drawing/2014/main" id="{23A546B9-65D7-4604-BF00-98D75D14C266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554037" y="3419475"/>
            <a:ext cx="2552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BOND PRICE ($)</a:t>
            </a:r>
          </a:p>
        </p:txBody>
      </p:sp>
      <p:sp>
        <p:nvSpPr>
          <p:cNvPr id="129035" name="Rectangle 11">
            <a:extLst>
              <a:ext uri="{FF2B5EF4-FFF2-40B4-BE49-F238E27FC236}">
                <a16:creationId xmlns:a16="http://schemas.microsoft.com/office/drawing/2014/main" id="{B7B7D0AE-9349-4417-ADB0-24B50E5DC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536950"/>
            <a:ext cx="7461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1000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 Par</a:t>
            </a:r>
          </a:p>
        </p:txBody>
      </p:sp>
      <p:sp>
        <p:nvSpPr>
          <p:cNvPr id="129036" name="Rectangle 12">
            <a:extLst>
              <a:ext uri="{FF2B5EF4-FFF2-40B4-BE49-F238E27FC236}">
                <a16:creationId xmlns:a16="http://schemas.microsoft.com/office/drawing/2014/main" id="{2C4650E4-9DD7-4618-9BD0-FF1E553AA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20129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1600</a:t>
            </a:r>
          </a:p>
        </p:txBody>
      </p:sp>
      <p:sp>
        <p:nvSpPr>
          <p:cNvPr id="129037" name="Rectangle 13">
            <a:extLst>
              <a:ext uri="{FF2B5EF4-FFF2-40B4-BE49-F238E27FC236}">
                <a16:creationId xmlns:a16="http://schemas.microsoft.com/office/drawing/2014/main" id="{900CD78D-5076-411E-9D90-27B5889B5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25463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1400</a:t>
            </a:r>
          </a:p>
        </p:txBody>
      </p:sp>
      <p:sp>
        <p:nvSpPr>
          <p:cNvPr id="129038" name="Rectangle 14">
            <a:extLst>
              <a:ext uri="{FF2B5EF4-FFF2-40B4-BE49-F238E27FC236}">
                <a16:creationId xmlns:a16="http://schemas.microsoft.com/office/drawing/2014/main" id="{CBB8D2D6-1439-4759-BAF1-F4990AAC7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079750"/>
            <a:ext cx="7461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1200</a:t>
            </a:r>
          </a:p>
        </p:txBody>
      </p:sp>
      <p:sp>
        <p:nvSpPr>
          <p:cNvPr id="129039" name="Rectangle 15">
            <a:extLst>
              <a:ext uri="{FF2B5EF4-FFF2-40B4-BE49-F238E27FC236}">
                <a16:creationId xmlns:a16="http://schemas.microsoft.com/office/drawing/2014/main" id="{B8E3E8A8-F31A-4379-B454-3F334D705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4298950"/>
            <a:ext cx="6048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600</a:t>
            </a:r>
          </a:p>
        </p:txBody>
      </p:sp>
      <p:sp>
        <p:nvSpPr>
          <p:cNvPr id="129040" name="Rectangle 16">
            <a:extLst>
              <a:ext uri="{FF2B5EF4-FFF2-40B4-BE49-F238E27FC236}">
                <a16:creationId xmlns:a16="http://schemas.microsoft.com/office/drawing/2014/main" id="{5FE129CD-2AE8-409A-B684-F05A16A45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5060950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0</a:t>
            </a:r>
          </a:p>
        </p:txBody>
      </p:sp>
      <p:sp>
        <p:nvSpPr>
          <p:cNvPr id="129041" name="Line 17">
            <a:extLst>
              <a:ext uri="{FF2B5EF4-FFF2-40B4-BE49-F238E27FC236}">
                <a16:creationId xmlns:a16="http://schemas.microsoft.com/office/drawing/2014/main" id="{F0D8D42D-F9A2-4219-86C0-66C0D67A23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1054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42" name="Line 18">
            <a:extLst>
              <a:ext uri="{FF2B5EF4-FFF2-40B4-BE49-F238E27FC236}">
                <a16:creationId xmlns:a16="http://schemas.microsoft.com/office/drawing/2014/main" id="{4D30B713-6A4D-471A-A260-ECC8DDF60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724400"/>
            <a:ext cx="15240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43" name="Line 19">
            <a:extLst>
              <a:ext uri="{FF2B5EF4-FFF2-40B4-BE49-F238E27FC236}">
                <a16:creationId xmlns:a16="http://schemas.microsoft.com/office/drawing/2014/main" id="{A6DB155D-ACD5-49B1-83D3-76F7A9241C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4876800"/>
            <a:ext cx="3048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44" name="Line 20">
            <a:extLst>
              <a:ext uri="{FF2B5EF4-FFF2-40B4-BE49-F238E27FC236}">
                <a16:creationId xmlns:a16="http://schemas.microsoft.com/office/drawing/2014/main" id="{07EC1BBC-DD20-4901-8392-D825EDE257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953000"/>
            <a:ext cx="15240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3" name="Rectangle 21">
            <a:extLst>
              <a:ext uri="{FF2B5EF4-FFF2-40B4-BE49-F238E27FC236}">
                <a16:creationId xmlns:a16="http://schemas.microsoft.com/office/drawing/2014/main" id="{8FD725FA-E019-408D-9BD4-10C561334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5365750"/>
            <a:ext cx="63515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/>
              <a:t>0       2       4       6       8      </a:t>
            </a:r>
            <a:r>
              <a:rPr lang="en-US" sz="2000" i="1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en-US" sz="2000"/>
              <a:t>      12      14      16      18</a:t>
            </a:r>
          </a:p>
        </p:txBody>
      </p:sp>
      <p:sp>
        <p:nvSpPr>
          <p:cNvPr id="129046" name="Arc 22">
            <a:extLst>
              <a:ext uri="{FF2B5EF4-FFF2-40B4-BE49-F238E27FC236}">
                <a16:creationId xmlns:a16="http://schemas.microsoft.com/office/drawing/2014/main" id="{6C9CDB96-388C-4E23-AB27-862851DACEEE}"/>
              </a:ext>
            </a:extLst>
          </p:cNvPr>
          <p:cNvSpPr>
            <a:spLocks/>
          </p:cNvSpPr>
          <p:nvPr/>
        </p:nvSpPr>
        <p:spPr bwMode="auto">
          <a:xfrm rot="10800000">
            <a:off x="2200275" y="1798638"/>
            <a:ext cx="5199063" cy="2133600"/>
          </a:xfrm>
          <a:custGeom>
            <a:avLst/>
            <a:gdLst>
              <a:gd name="T0" fmla="*/ 0 w 17812"/>
              <a:gd name="T1" fmla="*/ 0 h 21600"/>
              <a:gd name="T2" fmla="*/ 2147483646 w 17812"/>
              <a:gd name="T3" fmla="*/ 2147483646 h 21600"/>
              <a:gd name="T4" fmla="*/ 2147483646 w 17812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12" h="21600" fill="none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2" y="0"/>
                  <a:pt x="13783" y="3506"/>
                  <a:pt x="17811" y="9374"/>
                </a:cubicBezTo>
              </a:path>
              <a:path w="17812" h="21600" stroke="0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2" y="0"/>
                  <a:pt x="13783" y="3506"/>
                  <a:pt x="17811" y="9374"/>
                </a:cubicBezTo>
                <a:lnTo>
                  <a:pt x="5" y="21600"/>
                </a:ln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47" name="Arc 23">
            <a:extLst>
              <a:ext uri="{FF2B5EF4-FFF2-40B4-BE49-F238E27FC236}">
                <a16:creationId xmlns:a16="http://schemas.microsoft.com/office/drawing/2014/main" id="{D6B02CDF-3A4B-4BAE-B260-AC83ADA7B116}"/>
              </a:ext>
            </a:extLst>
          </p:cNvPr>
          <p:cNvSpPr>
            <a:spLocks/>
          </p:cNvSpPr>
          <p:nvPr/>
        </p:nvSpPr>
        <p:spPr bwMode="auto">
          <a:xfrm rot="-9900000">
            <a:off x="2139950" y="1773238"/>
            <a:ext cx="5654675" cy="2133600"/>
          </a:xfrm>
          <a:custGeom>
            <a:avLst/>
            <a:gdLst>
              <a:gd name="T0" fmla="*/ 0 w 17811"/>
              <a:gd name="T1" fmla="*/ 0 h 21600"/>
              <a:gd name="T2" fmla="*/ 2147483646 w 17811"/>
              <a:gd name="T3" fmla="*/ 2147483646 h 21600"/>
              <a:gd name="T4" fmla="*/ 2147483646 w 17811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11" h="21600" fill="none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1" y="0"/>
                  <a:pt x="13781" y="3505"/>
                  <a:pt x="17810" y="9372"/>
                </a:cubicBezTo>
              </a:path>
              <a:path w="17811" h="21600" stroke="0" extrusionOk="0">
                <a:moveTo>
                  <a:pt x="0" y="0"/>
                </a:moveTo>
                <a:cubicBezTo>
                  <a:pt x="1" y="0"/>
                  <a:pt x="3" y="0"/>
                  <a:pt x="5" y="0"/>
                </a:cubicBezTo>
                <a:cubicBezTo>
                  <a:pt x="7121" y="0"/>
                  <a:pt x="13781" y="3505"/>
                  <a:pt x="17810" y="9372"/>
                </a:cubicBezTo>
                <a:lnTo>
                  <a:pt x="5" y="21600"/>
                </a:ln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Rectangle 24">
            <a:extLst>
              <a:ext uri="{FF2B5EF4-FFF2-40B4-BE49-F238E27FC236}">
                <a16:creationId xmlns:a16="http://schemas.microsoft.com/office/drawing/2014/main" id="{A6E3D196-9346-4F2E-AE83-F535A6882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9513" y="4405313"/>
            <a:ext cx="1266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 Year</a:t>
            </a:r>
          </a:p>
        </p:txBody>
      </p:sp>
      <p:sp>
        <p:nvSpPr>
          <p:cNvPr id="59417" name="Rectangle 25">
            <a:extLst>
              <a:ext uri="{FF2B5EF4-FFF2-40B4-BE49-F238E27FC236}">
                <a16:creationId xmlns:a16="http://schemas.microsoft.com/office/drawing/2014/main" id="{559740FE-80A2-4669-B597-5F89562A9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713" y="3719513"/>
            <a:ext cx="10969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Year</a:t>
            </a:r>
          </a:p>
        </p:txBody>
      </p:sp>
      <p:sp>
        <p:nvSpPr>
          <p:cNvPr id="129050" name="Line 26">
            <a:extLst>
              <a:ext uri="{FF2B5EF4-FFF2-40B4-BE49-F238E27FC236}">
                <a16:creationId xmlns:a16="http://schemas.microsoft.com/office/drawing/2014/main" id="{27052210-76C4-4C2E-982A-1A731BD503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0" cy="1905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1" name="Line 27">
            <a:extLst>
              <a:ext uri="{FF2B5EF4-FFF2-40B4-BE49-F238E27FC236}">
                <a16:creationId xmlns:a16="http://schemas.microsoft.com/office/drawing/2014/main" id="{010EF7C0-815F-47B7-AC40-4E2CA438EC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429000"/>
            <a:ext cx="2514600" cy="0"/>
          </a:xfrm>
          <a:prstGeom prst="line">
            <a:avLst/>
          </a:prstGeom>
          <a:noFill/>
          <a:ln w="12700">
            <a:solidFill>
              <a:schemeClr val="hlink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52" name="Line 28">
            <a:extLst>
              <a:ext uri="{FF2B5EF4-FFF2-40B4-BE49-F238E27FC236}">
                <a16:creationId xmlns:a16="http://schemas.microsoft.com/office/drawing/2014/main" id="{8AF54D01-8E49-4AEC-B603-4E700D1D84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581400"/>
            <a:ext cx="2514600" cy="0"/>
          </a:xfrm>
          <a:prstGeom prst="line">
            <a:avLst/>
          </a:prstGeom>
          <a:noFill/>
          <a:ln w="12700">
            <a:solidFill>
              <a:srgbClr val="014A0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Line 2">
            <a:extLst>
              <a:ext uri="{FF2B5EF4-FFF2-40B4-BE49-F238E27FC236}">
                <a16:creationId xmlns:a16="http://schemas.microsoft.com/office/drawing/2014/main" id="{5D085CB9-66B2-4A77-BF8B-B3E8F07A0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F77EF22-0582-47A6-8F82-FF3ADE816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The Role of Bond Maturity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0F515F30-82FB-4724-816A-215E817BE0A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657600"/>
            <a:ext cx="8305800" cy="2895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/>
              <a:t>The 5-year bond price has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risen</a:t>
            </a:r>
            <a:r>
              <a:rPr lang="en-US" sz="3200"/>
              <a:t> from $1,000 to $1,080 for the 5-year bond (</a:t>
            </a:r>
            <a:r>
              <a:rPr lang="en-US" sz="3200">
                <a:solidFill>
                  <a:schemeClr val="tx2"/>
                </a:solidFill>
              </a:rPr>
              <a:t>+8.0%</a:t>
            </a:r>
            <a:r>
              <a:rPr lang="en-US" sz="3200"/>
              <a:t>).</a:t>
            </a: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/>
              <a:t>The 15-year bond price has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risen</a:t>
            </a:r>
            <a:r>
              <a:rPr 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/>
              <a:t>from $1,000 to $1,171 (</a:t>
            </a:r>
            <a:r>
              <a:rPr lang="en-US" sz="3200">
                <a:solidFill>
                  <a:schemeClr val="tx2"/>
                </a:solidFill>
              </a:rPr>
              <a:t>+17.1%</a:t>
            </a:r>
            <a:r>
              <a:rPr lang="en-US" sz="3200"/>
              <a:t>).  </a:t>
            </a:r>
            <a:r>
              <a:rPr lang="en-US" sz="3200" i="1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Twice as fast</a:t>
            </a:r>
            <a:r>
              <a:rPr lang="en-US" sz="32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!</a:t>
            </a:r>
          </a:p>
        </p:txBody>
      </p:sp>
      <p:sp>
        <p:nvSpPr>
          <p:cNvPr id="131077" name="Line 5">
            <a:extLst>
              <a:ext uri="{FF2B5EF4-FFF2-40B4-BE49-F238E27FC236}">
                <a16:creationId xmlns:a16="http://schemas.microsoft.com/office/drawing/2014/main" id="{02B890E1-5084-40B9-AEEE-D8677C48C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0A36E4CE-EE14-407C-84E2-B3B079BA8C4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828800"/>
            <a:ext cx="7924800" cy="17526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sz="3300"/>
              <a:t>The required rate of return on both the 5- and 15-year, 10% coupon-paying bonds has </a:t>
            </a:r>
            <a:r>
              <a:rPr lang="en-US" sz="33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fallen</a:t>
            </a:r>
            <a:r>
              <a:rPr lang="en-US" sz="3300"/>
              <a:t> from 10% to 8%.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Line 2">
            <a:extLst>
              <a:ext uri="{FF2B5EF4-FFF2-40B4-BE49-F238E27FC236}">
                <a16:creationId xmlns:a16="http://schemas.microsoft.com/office/drawing/2014/main" id="{986A77F2-07E8-4E4E-87E4-605807922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038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7AD2ECA4-7193-4A7C-92CD-FA6F96A5B3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63246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The Role of the Coupon Rate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E4985DA7-AD00-4C4D-BB56-A8A0773F0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3886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4000"/>
              <a:t>For a given change in the market required rate of return, the price of a bond will change by proportionally more, </a:t>
            </a:r>
            <a:r>
              <a:rPr lang="en-US" sz="4000">
                <a:solidFill>
                  <a:schemeClr val="hlink"/>
                </a:solidFill>
              </a:rPr>
              <a:t>the</a:t>
            </a:r>
            <a:r>
              <a:rPr lang="en-US" sz="4000"/>
              <a:t> </a:t>
            </a:r>
            <a:r>
              <a:rPr lang="en-US" sz="4000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lower</a:t>
            </a:r>
            <a:r>
              <a:rPr lang="en-US" sz="4000" i="1">
                <a:solidFill>
                  <a:schemeClr val="hlink"/>
                </a:solidFill>
              </a:rPr>
              <a:t> the coupon rate</a:t>
            </a:r>
            <a:r>
              <a:rPr lang="en-US" sz="4000"/>
              <a:t>.</a:t>
            </a:r>
          </a:p>
          <a:p>
            <a:pPr marL="0" indent="0" algn="ctr">
              <a:buFont typeface="Monotype Sorts" pitchFamily="2" charset="2"/>
              <a:buNone/>
              <a:defRPr/>
            </a:pPr>
            <a:endParaRPr lang="en-US" sz="4000"/>
          </a:p>
        </p:txBody>
      </p:sp>
      <p:sp>
        <p:nvSpPr>
          <p:cNvPr id="133125" name="Line 5">
            <a:extLst>
              <a:ext uri="{FF2B5EF4-FFF2-40B4-BE49-F238E27FC236}">
                <a16:creationId xmlns:a16="http://schemas.microsoft.com/office/drawing/2014/main" id="{D022A704-4194-4B3D-82A4-0C8AA26C28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038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Line 2">
            <a:extLst>
              <a:ext uri="{FF2B5EF4-FFF2-40B4-BE49-F238E27FC236}">
                <a16:creationId xmlns:a16="http://schemas.microsoft.com/office/drawing/2014/main" id="{49D29ADC-C55E-4DB8-85C2-5DBF3A557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3869F088-6DD1-4641-B283-51873B91D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63246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Example of the Role of the Coupon Rate</a:t>
            </a:r>
          </a:p>
        </p:txBody>
      </p:sp>
      <p:sp>
        <p:nvSpPr>
          <p:cNvPr id="135172" name="Rectangle 4">
            <a:extLst>
              <a:ext uri="{FF2B5EF4-FFF2-40B4-BE49-F238E27FC236}">
                <a16:creationId xmlns:a16="http://schemas.microsoft.com/office/drawing/2014/main" id="{51E8695A-54B7-4331-B158-AA8CE8A249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4958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Assume that the </a:t>
            </a:r>
            <a:r>
              <a:rPr lang="en-US" altLang="en-US">
                <a:solidFill>
                  <a:srgbClr val="42B200"/>
                </a:solidFill>
              </a:rPr>
              <a:t>market required rate of return </a:t>
            </a:r>
            <a:r>
              <a:rPr lang="en-US" altLang="en-US"/>
              <a:t>on two equally risky 15-year bonds is </a:t>
            </a:r>
            <a:r>
              <a:rPr lang="en-US" altLang="en-US">
                <a:solidFill>
                  <a:srgbClr val="42B200"/>
                </a:solidFill>
              </a:rPr>
              <a:t>10%</a:t>
            </a:r>
            <a:r>
              <a:rPr lang="en-US" altLang="en-US"/>
              <a:t>.  The coupon rate for </a:t>
            </a:r>
            <a:r>
              <a:rPr lang="en-US" altLang="en-US">
                <a:solidFill>
                  <a:schemeClr val="tx2"/>
                </a:solidFill>
              </a:rPr>
              <a:t>Bond H</a:t>
            </a:r>
            <a:r>
              <a:rPr lang="en-US" altLang="en-US"/>
              <a:t> is </a:t>
            </a:r>
            <a:r>
              <a:rPr lang="en-US" altLang="en-US">
                <a:solidFill>
                  <a:schemeClr val="tx2"/>
                </a:solidFill>
              </a:rPr>
              <a:t>10%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hlink"/>
                </a:solidFill>
              </a:rPr>
              <a:t>Bond</a:t>
            </a:r>
            <a:r>
              <a:rPr lang="en-US" altLang="en-US">
                <a:solidFill>
                  <a:schemeClr val="tx2"/>
                </a:solidFill>
              </a:rPr>
              <a:t> </a:t>
            </a:r>
            <a:r>
              <a:rPr lang="en-US" altLang="en-US">
                <a:solidFill>
                  <a:schemeClr val="hlink"/>
                </a:solidFill>
              </a:rPr>
              <a:t>L</a:t>
            </a:r>
            <a:r>
              <a:rPr lang="en-US" altLang="en-US"/>
              <a:t> is </a:t>
            </a:r>
            <a:r>
              <a:rPr lang="en-US" altLang="en-US">
                <a:solidFill>
                  <a:schemeClr val="hlink"/>
                </a:solidFill>
              </a:rPr>
              <a:t>8%</a:t>
            </a:r>
            <a:r>
              <a:rPr lang="en-US" altLang="en-US"/>
              <a:t>.  </a:t>
            </a:r>
          </a:p>
          <a:p>
            <a:pPr marL="0" indent="0" algn="ctr">
              <a:spcBef>
                <a:spcPct val="65000"/>
              </a:spcBef>
              <a:buFont typeface="Monotype Sorts" pitchFamily="2" charset="2"/>
              <a:buNone/>
            </a:pPr>
            <a:r>
              <a:rPr lang="en-US" altLang="en-US"/>
              <a:t>What is the rate of change in each of the bond prices if </a:t>
            </a:r>
            <a:r>
              <a:rPr lang="en-US" altLang="en-US">
                <a:solidFill>
                  <a:srgbClr val="42B200"/>
                </a:solidFill>
              </a:rPr>
              <a:t>market required rates </a:t>
            </a:r>
            <a:r>
              <a:rPr lang="en-US" altLang="en-US"/>
              <a:t>fall to 8%?</a:t>
            </a:r>
          </a:p>
        </p:txBody>
      </p:sp>
      <p:sp>
        <p:nvSpPr>
          <p:cNvPr id="135173" name="Line 5">
            <a:extLst>
              <a:ext uri="{FF2B5EF4-FFF2-40B4-BE49-F238E27FC236}">
                <a16:creationId xmlns:a16="http://schemas.microsoft.com/office/drawing/2014/main" id="{4E995C61-D5BC-49ED-A7EA-E3275DF7E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Line 2">
            <a:extLst>
              <a:ext uri="{FF2B5EF4-FFF2-40B4-BE49-F238E27FC236}">
                <a16:creationId xmlns:a16="http://schemas.microsoft.com/office/drawing/2014/main" id="{0080BA68-3380-44E8-9737-EEDFFA95B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66C26E29-BA61-4B0F-BF8B-16FDC2DAC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3914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Example of the Role of the Coupon Rate</a:t>
            </a: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A0569A8F-ED88-4F3E-BAFC-7E8777302AD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038600"/>
            <a:ext cx="8305800" cy="2514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 dirty="0"/>
              <a:t>The price for </a:t>
            </a:r>
            <a:r>
              <a:rPr lang="en-US" sz="3200" dirty="0">
                <a:solidFill>
                  <a:schemeClr val="tx2"/>
                </a:solidFill>
              </a:rPr>
              <a:t>Bond H </a:t>
            </a:r>
            <a:r>
              <a:rPr lang="en-US" sz="3200" dirty="0"/>
              <a:t>will rise from $1,000 to $1,171 (</a:t>
            </a:r>
            <a:r>
              <a:rPr lang="en-US" sz="3200" dirty="0">
                <a:solidFill>
                  <a:schemeClr val="tx2"/>
                </a:solidFill>
              </a:rPr>
              <a:t>+17.1%</a:t>
            </a:r>
            <a:r>
              <a:rPr lang="en-US" sz="3200" dirty="0"/>
              <a:t>).</a:t>
            </a: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 dirty="0"/>
              <a:t>The price for </a:t>
            </a:r>
            <a:r>
              <a:rPr lang="en-US" sz="3200" dirty="0">
                <a:solidFill>
                  <a:schemeClr val="hlink"/>
                </a:solidFill>
              </a:rPr>
              <a:t>Bond L </a:t>
            </a:r>
            <a:r>
              <a:rPr lang="en-US" sz="3200" dirty="0"/>
              <a:t>will rise from $848 to $1,000 (</a:t>
            </a:r>
            <a:r>
              <a:rPr lang="en-US" sz="3200" dirty="0">
                <a:solidFill>
                  <a:schemeClr val="hlink"/>
                </a:solidFill>
              </a:rPr>
              <a:t>+17.9%</a:t>
            </a:r>
            <a:r>
              <a:rPr lang="en-US" sz="3200" dirty="0"/>
              <a:t>).  </a:t>
            </a:r>
            <a:r>
              <a:rPr lang="en-US" sz="3200" i="1" u="sng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rises faster</a:t>
            </a:r>
            <a:r>
              <a:rPr lang="en-US" sz="3200" i="1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!</a:t>
            </a:r>
          </a:p>
        </p:txBody>
      </p:sp>
      <p:sp>
        <p:nvSpPr>
          <p:cNvPr id="137221" name="Line 5">
            <a:extLst>
              <a:ext uri="{FF2B5EF4-FFF2-40B4-BE49-F238E27FC236}">
                <a16:creationId xmlns:a16="http://schemas.microsoft.com/office/drawing/2014/main" id="{BD3A9788-E243-4E59-B254-27F3CB2FAB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222" name="Rectangle 6">
            <a:extLst>
              <a:ext uri="{FF2B5EF4-FFF2-40B4-BE49-F238E27FC236}">
                <a16:creationId xmlns:a16="http://schemas.microsoft.com/office/drawing/2014/main" id="{9C05372B-0962-4DBF-A458-DBC876C7F38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81200"/>
            <a:ext cx="8686800" cy="16764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3300"/>
              <a:t>The price on </a:t>
            </a:r>
            <a:r>
              <a:rPr lang="en-US" altLang="en-US" sz="3300">
                <a:solidFill>
                  <a:schemeClr val="tx2"/>
                </a:solidFill>
              </a:rPr>
              <a:t>Bonds H </a:t>
            </a:r>
            <a:r>
              <a:rPr lang="en-US" altLang="en-US" sz="3300"/>
              <a:t>and </a:t>
            </a:r>
            <a:r>
              <a:rPr lang="en-US" altLang="en-US" sz="3300">
                <a:solidFill>
                  <a:schemeClr val="hlink"/>
                </a:solidFill>
              </a:rPr>
              <a:t>L</a:t>
            </a:r>
            <a:r>
              <a:rPr lang="en-US" altLang="en-US" sz="3300"/>
              <a:t> prior to the change in the market required rate of return is </a:t>
            </a:r>
            <a:r>
              <a:rPr lang="en-US" altLang="en-US" sz="3300">
                <a:solidFill>
                  <a:schemeClr val="tx2"/>
                </a:solidFill>
              </a:rPr>
              <a:t>$1,000</a:t>
            </a:r>
            <a:r>
              <a:rPr lang="en-US" altLang="en-US" sz="3300"/>
              <a:t> and </a:t>
            </a:r>
            <a:r>
              <a:rPr lang="en-US" altLang="en-US" sz="3300">
                <a:solidFill>
                  <a:schemeClr val="hlink"/>
                </a:solidFill>
              </a:rPr>
              <a:t>$848</a:t>
            </a:r>
            <a:r>
              <a:rPr lang="en-US" altLang="en-US" sz="3300"/>
              <a:t>, respectively.</a:t>
            </a:r>
          </a:p>
        </p:txBody>
      </p:sp>
      <p:sp>
        <p:nvSpPr>
          <p:cNvPr id="137223" name="Line 8">
            <a:extLst>
              <a:ext uri="{FF2B5EF4-FFF2-40B4-BE49-F238E27FC236}">
                <a16:creationId xmlns:a16="http://schemas.microsoft.com/office/drawing/2014/main" id="{2FB7BA6A-018E-4095-9479-3BBEDB26AF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038600"/>
            <a:ext cx="800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Line 2">
            <a:extLst>
              <a:ext uri="{FF2B5EF4-FFF2-40B4-BE49-F238E27FC236}">
                <a16:creationId xmlns:a16="http://schemas.microsoft.com/office/drawing/2014/main" id="{526FC331-F586-4BFF-B986-4624A5CC9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553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37646B34-7973-4065-B0CB-6B9E44F884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Determining the Yield on Preferred Stock</a:t>
            </a:r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EBF13D30-651F-415D-9DBF-0E620C0ED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077200" cy="40386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Determine the yield for preferred stock with an infinite life.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P</a:t>
            </a:r>
            <a:r>
              <a:rPr lang="en-US" altLang="en-US" baseline="-25000">
                <a:solidFill>
                  <a:schemeClr val="hlink"/>
                </a:solidFill>
              </a:rPr>
              <a:t>0</a:t>
            </a:r>
            <a:r>
              <a:rPr lang="en-US" altLang="en-US">
                <a:solidFill>
                  <a:srgbClr val="014A01"/>
                </a:solidFill>
              </a:rPr>
              <a:t> </a:t>
            </a:r>
            <a:r>
              <a:rPr lang="en-US" altLang="en-US"/>
              <a:t>= </a:t>
            </a: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>
                <a:solidFill>
                  <a:schemeClr val="tx2"/>
                </a:solidFill>
              </a:rPr>
              <a:t>P</a:t>
            </a:r>
            <a:r>
              <a:rPr lang="en-US" altLang="en-US"/>
              <a:t> / </a:t>
            </a:r>
            <a:r>
              <a:rPr lang="en-US" altLang="en-US">
                <a:solidFill>
                  <a:srgbClr val="42B200"/>
                </a:solidFill>
              </a:rPr>
              <a:t>k</a:t>
            </a:r>
            <a:r>
              <a:rPr lang="en-US" altLang="en-US" baseline="-25000">
                <a:solidFill>
                  <a:srgbClr val="42B200"/>
                </a:solidFill>
              </a:rPr>
              <a:t>P</a:t>
            </a:r>
            <a:r>
              <a:rPr lang="en-US" altLang="en-US"/>
              <a:t> </a:t>
            </a:r>
          </a:p>
          <a:p>
            <a:pPr marL="0" indent="0" algn="ctr">
              <a:buFont typeface="Monotype Sorts" pitchFamily="2" charset="2"/>
              <a:buNone/>
            </a:pPr>
            <a:endParaRPr lang="en-US" altLang="en-US" sz="800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Solving for </a:t>
            </a:r>
            <a:r>
              <a:rPr lang="en-US" altLang="en-US">
                <a:solidFill>
                  <a:srgbClr val="42B200"/>
                </a:solidFill>
              </a:rPr>
              <a:t>k</a:t>
            </a:r>
            <a:r>
              <a:rPr lang="en-US" altLang="en-US" baseline="-25000">
                <a:solidFill>
                  <a:srgbClr val="42B200"/>
                </a:solidFill>
              </a:rPr>
              <a:t>P</a:t>
            </a:r>
            <a:r>
              <a:rPr lang="en-US" altLang="en-US" baseline="-25000">
                <a:solidFill>
                  <a:srgbClr val="014A01"/>
                </a:solidFill>
              </a:rPr>
              <a:t> </a:t>
            </a:r>
            <a:r>
              <a:rPr lang="en-US" altLang="en-US"/>
              <a:t>such that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rgbClr val="42B200"/>
                </a:solidFill>
              </a:rPr>
              <a:t>k</a:t>
            </a:r>
            <a:r>
              <a:rPr lang="en-US" altLang="en-US" baseline="-25000">
                <a:solidFill>
                  <a:srgbClr val="42B200"/>
                </a:solidFill>
              </a:rPr>
              <a:t>P</a:t>
            </a:r>
            <a:r>
              <a:rPr lang="en-US" altLang="en-US"/>
              <a:t> = </a:t>
            </a:r>
            <a:r>
              <a:rPr lang="en-US" altLang="en-US">
                <a:solidFill>
                  <a:schemeClr val="tx2"/>
                </a:solidFill>
              </a:rPr>
              <a:t>Div</a:t>
            </a:r>
            <a:r>
              <a:rPr lang="en-US" altLang="en-US" baseline="-25000">
                <a:solidFill>
                  <a:schemeClr val="tx2"/>
                </a:solidFill>
              </a:rPr>
              <a:t>P</a:t>
            </a:r>
            <a:r>
              <a:rPr lang="en-US" altLang="en-US"/>
              <a:t> / </a:t>
            </a:r>
            <a:r>
              <a:rPr lang="en-US" altLang="en-US">
                <a:solidFill>
                  <a:schemeClr val="hlink"/>
                </a:solidFill>
              </a:rPr>
              <a:t>P</a:t>
            </a:r>
            <a:r>
              <a:rPr lang="en-US" altLang="en-US" baseline="-25000">
                <a:solidFill>
                  <a:schemeClr val="hlink"/>
                </a:solidFill>
              </a:rPr>
              <a:t>0 </a:t>
            </a:r>
          </a:p>
        </p:txBody>
      </p:sp>
      <p:sp>
        <p:nvSpPr>
          <p:cNvPr id="139269" name="Line 5">
            <a:extLst>
              <a:ext uri="{FF2B5EF4-FFF2-40B4-BE49-F238E27FC236}">
                <a16:creationId xmlns:a16="http://schemas.microsoft.com/office/drawing/2014/main" id="{148CE2E2-8066-43A1-A15E-68B7390906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Line 2">
            <a:extLst>
              <a:ext uri="{FF2B5EF4-FFF2-40B4-BE49-F238E27FC236}">
                <a16:creationId xmlns:a16="http://schemas.microsoft.com/office/drawing/2014/main" id="{E22A083B-7853-45CA-B693-15F8035AE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553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8D5307DB-DBB4-44AB-AB1B-F93734ACC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Preferred Stock Yield Example</a:t>
            </a:r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EABF9CCD-5138-4ACD-A9DC-F1A112C7A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5105400"/>
            <a:ext cx="8077200" cy="1371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>
                <a:solidFill>
                  <a:srgbClr val="42B200"/>
                </a:solidFill>
              </a:rPr>
              <a:t>k</a:t>
            </a:r>
            <a:r>
              <a:rPr lang="en-US" baseline="-25000">
                <a:solidFill>
                  <a:srgbClr val="42B200"/>
                </a:solidFill>
              </a:rPr>
              <a:t>P</a:t>
            </a:r>
            <a:r>
              <a:rPr lang="en-US"/>
              <a:t> = </a:t>
            </a:r>
            <a:r>
              <a:rPr lang="en-US">
                <a:solidFill>
                  <a:schemeClr val="tx2"/>
                </a:solidFill>
              </a:rPr>
              <a:t>$10</a:t>
            </a:r>
            <a:r>
              <a:rPr lang="en-US"/>
              <a:t> / </a:t>
            </a:r>
            <a:r>
              <a:rPr lang="en-US">
                <a:solidFill>
                  <a:schemeClr val="hlink"/>
                </a:solidFill>
              </a:rPr>
              <a:t>$100</a:t>
            </a:r>
            <a:r>
              <a:rPr lang="en-US"/>
              <a:t>.</a:t>
            </a:r>
            <a:endParaRPr lang="en-US">
              <a:solidFill>
                <a:schemeClr val="hlink"/>
              </a:solidFill>
            </a:endParaRP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i="1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/>
              <a:t> = </a:t>
            </a:r>
            <a:r>
              <a:rPr lang="en-US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10%</a:t>
            </a:r>
            <a:r>
              <a:rPr lang="en-US"/>
              <a:t>.</a:t>
            </a:r>
          </a:p>
        </p:txBody>
      </p:sp>
      <p:sp>
        <p:nvSpPr>
          <p:cNvPr id="141317" name="Line 5">
            <a:extLst>
              <a:ext uri="{FF2B5EF4-FFF2-40B4-BE49-F238E27FC236}">
                <a16:creationId xmlns:a16="http://schemas.microsoft.com/office/drawing/2014/main" id="{D101391C-4C27-4C76-B26B-FD5151F09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18" name="Rectangle 6">
            <a:extLst>
              <a:ext uri="{FF2B5EF4-FFF2-40B4-BE49-F238E27FC236}">
                <a16:creationId xmlns:a16="http://schemas.microsoft.com/office/drawing/2014/main" id="{66F678D5-24EB-45A0-9786-15DD0A5F6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057400"/>
            <a:ext cx="8077200" cy="27432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287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n-US" altLang="en-US" sz="3500"/>
              <a:t>Assume that the </a:t>
            </a:r>
            <a:r>
              <a:rPr lang="en-US" altLang="en-US" sz="3500">
                <a:solidFill>
                  <a:schemeClr val="tx2"/>
                </a:solidFill>
              </a:rPr>
              <a:t>annual dividend </a:t>
            </a:r>
            <a:r>
              <a:rPr lang="en-US" altLang="en-US" sz="3500"/>
              <a:t>on each share of preferred stock is </a:t>
            </a:r>
            <a:r>
              <a:rPr lang="en-US" altLang="en-US" sz="3500" i="1">
                <a:solidFill>
                  <a:schemeClr val="tx2"/>
                </a:solidFill>
              </a:rPr>
              <a:t>$10</a:t>
            </a:r>
            <a:r>
              <a:rPr lang="en-US" altLang="en-US" sz="3500"/>
              <a:t>. Each share of preferred stock is currently trading at </a:t>
            </a:r>
            <a:r>
              <a:rPr lang="en-US" altLang="en-US" sz="3500" i="1">
                <a:solidFill>
                  <a:schemeClr val="hlink"/>
                </a:solidFill>
              </a:rPr>
              <a:t>$100</a:t>
            </a:r>
            <a:r>
              <a:rPr lang="en-US" altLang="en-US" sz="3500"/>
              <a:t>.  </a:t>
            </a:r>
            <a:r>
              <a:rPr lang="en-US" altLang="en-US" sz="3500">
                <a:solidFill>
                  <a:srgbClr val="42B200"/>
                </a:solidFill>
              </a:rPr>
              <a:t>What is the </a:t>
            </a:r>
            <a:r>
              <a:rPr lang="en-US" altLang="en-US" sz="3500" i="1">
                <a:solidFill>
                  <a:srgbClr val="42B200"/>
                </a:solidFill>
              </a:rPr>
              <a:t>yield </a:t>
            </a:r>
            <a:r>
              <a:rPr lang="en-US" altLang="en-US" sz="3500">
                <a:solidFill>
                  <a:srgbClr val="42B200"/>
                </a:solidFill>
              </a:rPr>
              <a:t>on preferred stock</a:t>
            </a:r>
            <a:r>
              <a:rPr lang="en-US" altLang="en-US" sz="3500"/>
              <a:t>?</a:t>
            </a:r>
          </a:p>
        </p:txBody>
      </p:sp>
      <p:sp>
        <p:nvSpPr>
          <p:cNvPr id="141319" name="Line 7">
            <a:extLst>
              <a:ext uri="{FF2B5EF4-FFF2-40B4-BE49-F238E27FC236}">
                <a16:creationId xmlns:a16="http://schemas.microsoft.com/office/drawing/2014/main" id="{876BE6E5-CD4F-409D-A41F-A17186351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953000"/>
            <a:ext cx="76962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Line 2">
            <a:extLst>
              <a:ext uri="{FF2B5EF4-FFF2-40B4-BE49-F238E27FC236}">
                <a16:creationId xmlns:a16="http://schemas.microsoft.com/office/drawing/2014/main" id="{4A5DA915-D641-4A42-B8A4-36845356CA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553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2271580-C290-4666-A19E-1EDF12169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Determining the Yield on Common Stock</a:t>
            </a:r>
          </a:p>
        </p:txBody>
      </p:sp>
      <p:sp>
        <p:nvSpPr>
          <p:cNvPr id="143364" name="Rectangle 4">
            <a:extLst>
              <a:ext uri="{FF2B5EF4-FFF2-40B4-BE49-F238E27FC236}">
                <a16:creationId xmlns:a16="http://schemas.microsoft.com/office/drawing/2014/main" id="{9FC2B50D-4D6D-4FE7-92C0-1FD63DDA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077200" cy="43434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Assume the constant growth model is appropriate. Determine the yield on the common stock.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P</a:t>
            </a:r>
            <a:r>
              <a:rPr lang="en-US" altLang="en-US" baseline="-25000">
                <a:solidFill>
                  <a:schemeClr val="hlink"/>
                </a:solidFill>
              </a:rPr>
              <a:t>0</a:t>
            </a:r>
            <a:r>
              <a:rPr lang="en-US" altLang="en-US">
                <a:solidFill>
                  <a:srgbClr val="014A01"/>
                </a:solidFill>
              </a:rPr>
              <a:t> </a:t>
            </a:r>
            <a:r>
              <a:rPr lang="en-US" altLang="en-US"/>
              <a:t>= </a:t>
            </a: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baseline="-25000">
                <a:solidFill>
                  <a:schemeClr val="tx2"/>
                </a:solidFill>
              </a:rPr>
              <a:t>1</a:t>
            </a:r>
            <a:r>
              <a:rPr lang="en-US" altLang="en-US"/>
              <a:t> / ( </a:t>
            </a:r>
            <a:r>
              <a:rPr lang="en-US" altLang="en-US">
                <a:solidFill>
                  <a:srgbClr val="42B200"/>
                </a:solidFill>
              </a:rPr>
              <a:t>k</a:t>
            </a:r>
            <a:r>
              <a:rPr lang="en-US" altLang="en-US" baseline="-25000">
                <a:solidFill>
                  <a:srgbClr val="42B200"/>
                </a:solidFill>
              </a:rPr>
              <a:t>e</a:t>
            </a:r>
            <a:r>
              <a:rPr lang="en-US" altLang="en-US"/>
              <a:t> - </a:t>
            </a:r>
            <a:r>
              <a:rPr lang="en-US" altLang="en-US">
                <a:solidFill>
                  <a:srgbClr val="D678F8"/>
                </a:solidFill>
              </a:rPr>
              <a:t>g</a:t>
            </a:r>
            <a:r>
              <a:rPr lang="en-US" altLang="en-US"/>
              <a:t> )</a:t>
            </a:r>
          </a:p>
          <a:p>
            <a:pPr marL="0" indent="0" algn="ctr">
              <a:buFont typeface="Monotype Sorts" pitchFamily="2" charset="2"/>
              <a:buNone/>
            </a:pPr>
            <a:endParaRPr lang="en-US" altLang="en-US" sz="800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Solving for </a:t>
            </a:r>
            <a:r>
              <a:rPr lang="en-US" altLang="en-US">
                <a:solidFill>
                  <a:srgbClr val="42B200"/>
                </a:solidFill>
              </a:rPr>
              <a:t>k</a:t>
            </a:r>
            <a:r>
              <a:rPr lang="en-US" altLang="en-US" baseline="-25000">
                <a:solidFill>
                  <a:srgbClr val="42B200"/>
                </a:solidFill>
              </a:rPr>
              <a:t>e</a:t>
            </a:r>
            <a:r>
              <a:rPr lang="en-US" altLang="en-US" baseline="-25000">
                <a:solidFill>
                  <a:srgbClr val="014A01"/>
                </a:solidFill>
              </a:rPr>
              <a:t> </a:t>
            </a:r>
            <a:r>
              <a:rPr lang="en-US" altLang="en-US"/>
              <a:t>such that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rgbClr val="42B200"/>
                </a:solidFill>
              </a:rPr>
              <a:t>k</a:t>
            </a:r>
            <a:r>
              <a:rPr lang="en-US" altLang="en-US" baseline="-25000">
                <a:solidFill>
                  <a:srgbClr val="42B200"/>
                </a:solidFill>
              </a:rPr>
              <a:t>e</a:t>
            </a:r>
            <a:r>
              <a:rPr lang="en-US" altLang="en-US"/>
              <a:t> = ( </a:t>
            </a:r>
            <a:r>
              <a:rPr lang="en-US" altLang="en-US">
                <a:solidFill>
                  <a:schemeClr val="tx2"/>
                </a:solidFill>
              </a:rPr>
              <a:t>D</a:t>
            </a:r>
            <a:r>
              <a:rPr lang="en-US" altLang="en-US" baseline="-25000">
                <a:solidFill>
                  <a:schemeClr val="tx2"/>
                </a:solidFill>
              </a:rPr>
              <a:t>1</a:t>
            </a:r>
            <a:r>
              <a:rPr lang="en-US" altLang="en-US"/>
              <a:t> / </a:t>
            </a:r>
            <a:r>
              <a:rPr lang="en-US" altLang="en-US">
                <a:solidFill>
                  <a:schemeClr val="hlink"/>
                </a:solidFill>
              </a:rPr>
              <a:t>P</a:t>
            </a:r>
            <a:r>
              <a:rPr lang="en-US" altLang="en-US" baseline="-25000">
                <a:solidFill>
                  <a:schemeClr val="hlink"/>
                </a:solidFill>
              </a:rPr>
              <a:t>0 </a:t>
            </a:r>
            <a:r>
              <a:rPr lang="en-US" altLang="en-US"/>
              <a:t>) + </a:t>
            </a:r>
            <a:r>
              <a:rPr lang="en-US" altLang="en-US">
                <a:solidFill>
                  <a:srgbClr val="D678F8"/>
                </a:solidFill>
              </a:rPr>
              <a:t>g</a:t>
            </a:r>
            <a:r>
              <a:rPr lang="en-US" altLang="en-US"/>
              <a:t> </a:t>
            </a:r>
          </a:p>
        </p:txBody>
      </p:sp>
      <p:sp>
        <p:nvSpPr>
          <p:cNvPr id="143365" name="Line 5">
            <a:extLst>
              <a:ext uri="{FF2B5EF4-FFF2-40B4-BE49-F238E27FC236}">
                <a16:creationId xmlns:a16="http://schemas.microsoft.com/office/drawing/2014/main" id="{DDF00436-10D4-412B-B258-C45602AA1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Line 2">
            <a:extLst>
              <a:ext uri="{FF2B5EF4-FFF2-40B4-BE49-F238E27FC236}">
                <a16:creationId xmlns:a16="http://schemas.microsoft.com/office/drawing/2014/main" id="{9ED79F10-1E63-43E0-8848-03969F123F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191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E483AFF-32A9-473A-8BA0-3DBFD9F30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1628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Common Stock </a:t>
            </a:r>
            <a:br>
              <a:rPr lang="en-US" b="1"/>
            </a:br>
            <a:r>
              <a:rPr lang="en-US" b="1"/>
              <a:t>Yield Example</a:t>
            </a:r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07DACA15-2A9F-42F5-BEBE-29E2BC3F8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5181600"/>
            <a:ext cx="8077200" cy="1600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>
                <a:solidFill>
                  <a:srgbClr val="42B200"/>
                </a:solidFill>
              </a:rPr>
              <a:t>k</a:t>
            </a:r>
            <a:r>
              <a:rPr lang="en-US" baseline="-25000">
                <a:solidFill>
                  <a:srgbClr val="42B200"/>
                </a:solidFill>
              </a:rPr>
              <a:t>e</a:t>
            </a:r>
            <a:r>
              <a:rPr lang="en-US"/>
              <a:t> = ( </a:t>
            </a:r>
            <a:r>
              <a:rPr lang="en-US">
                <a:solidFill>
                  <a:schemeClr val="tx2"/>
                </a:solidFill>
              </a:rPr>
              <a:t>$3</a:t>
            </a:r>
            <a:r>
              <a:rPr lang="en-US"/>
              <a:t> / </a:t>
            </a:r>
            <a:r>
              <a:rPr lang="en-US">
                <a:solidFill>
                  <a:schemeClr val="hlink"/>
                </a:solidFill>
              </a:rPr>
              <a:t>$30 </a:t>
            </a:r>
            <a:r>
              <a:rPr lang="en-US" sz="3500"/>
              <a:t>) + </a:t>
            </a:r>
            <a:r>
              <a:rPr lang="en-US" sz="3500" i="1">
                <a:solidFill>
                  <a:srgbClr val="D678F8"/>
                </a:solidFill>
              </a:rPr>
              <a:t>5%</a:t>
            </a:r>
            <a:endParaRPr lang="en-US">
              <a:solidFill>
                <a:schemeClr val="hlink"/>
              </a:solidFill>
            </a:endParaRP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i="1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/>
              <a:t> = </a:t>
            </a:r>
            <a:r>
              <a:rPr lang="en-US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15%</a:t>
            </a:r>
          </a:p>
        </p:txBody>
      </p:sp>
      <p:sp>
        <p:nvSpPr>
          <p:cNvPr id="145413" name="Line 5">
            <a:extLst>
              <a:ext uri="{FF2B5EF4-FFF2-40B4-BE49-F238E27FC236}">
                <a16:creationId xmlns:a16="http://schemas.microsoft.com/office/drawing/2014/main" id="{C7E5BC59-F580-4D17-9CC1-DF591B62AA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114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14" name="Rectangle 6">
            <a:extLst>
              <a:ext uri="{FF2B5EF4-FFF2-40B4-BE49-F238E27FC236}">
                <a16:creationId xmlns:a16="http://schemas.microsoft.com/office/drawing/2014/main" id="{099B6242-8FCD-492C-BBE5-CC53F9D52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28800"/>
            <a:ext cx="8077200" cy="32004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10287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3716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n-US" altLang="en-US" sz="3500"/>
              <a:t>Assume that the </a:t>
            </a:r>
            <a:r>
              <a:rPr lang="en-US" altLang="en-US" sz="3500">
                <a:solidFill>
                  <a:schemeClr val="tx2"/>
                </a:solidFill>
              </a:rPr>
              <a:t>expected dividend (D</a:t>
            </a:r>
            <a:r>
              <a:rPr lang="en-US" altLang="en-US" sz="3500" baseline="-25000">
                <a:solidFill>
                  <a:schemeClr val="tx2"/>
                </a:solidFill>
              </a:rPr>
              <a:t>1</a:t>
            </a:r>
            <a:r>
              <a:rPr lang="en-US" altLang="en-US" sz="3500">
                <a:solidFill>
                  <a:schemeClr val="tx2"/>
                </a:solidFill>
              </a:rPr>
              <a:t>) </a:t>
            </a:r>
            <a:r>
              <a:rPr lang="en-US" altLang="en-US" sz="3500"/>
              <a:t>on each share of common stock is </a:t>
            </a:r>
            <a:r>
              <a:rPr lang="en-US" altLang="en-US" sz="3500" i="1">
                <a:solidFill>
                  <a:schemeClr val="tx2"/>
                </a:solidFill>
              </a:rPr>
              <a:t>$3</a:t>
            </a:r>
            <a:r>
              <a:rPr lang="en-US" altLang="en-US" sz="3500"/>
              <a:t>.  Each share of common stock is currently trading at </a:t>
            </a:r>
            <a:r>
              <a:rPr lang="en-US" altLang="en-US" sz="3500" i="1">
                <a:solidFill>
                  <a:schemeClr val="hlink"/>
                </a:solidFill>
              </a:rPr>
              <a:t>$30 </a:t>
            </a:r>
            <a:r>
              <a:rPr lang="en-US" altLang="en-US" sz="3500"/>
              <a:t>and has an expected </a:t>
            </a:r>
            <a:r>
              <a:rPr lang="en-US" altLang="en-US" sz="3500">
                <a:solidFill>
                  <a:srgbClr val="380069"/>
                </a:solidFill>
              </a:rPr>
              <a:t>growth rate </a:t>
            </a:r>
            <a:r>
              <a:rPr lang="en-US" altLang="en-US" sz="3500"/>
              <a:t>of </a:t>
            </a:r>
            <a:r>
              <a:rPr lang="en-US" altLang="en-US" sz="3500" i="1">
                <a:solidFill>
                  <a:srgbClr val="D678F8"/>
                </a:solidFill>
              </a:rPr>
              <a:t>5%</a:t>
            </a:r>
            <a:r>
              <a:rPr lang="en-US" altLang="en-US" sz="3500"/>
              <a:t>.  </a:t>
            </a:r>
            <a:r>
              <a:rPr lang="en-US" altLang="en-US" sz="3500">
                <a:solidFill>
                  <a:srgbClr val="42B200"/>
                </a:solidFill>
              </a:rPr>
              <a:t>What is the </a:t>
            </a:r>
            <a:r>
              <a:rPr lang="en-US" altLang="en-US" sz="3500" i="1">
                <a:solidFill>
                  <a:srgbClr val="42B200"/>
                </a:solidFill>
              </a:rPr>
              <a:t>yield </a:t>
            </a:r>
            <a:r>
              <a:rPr lang="en-US" altLang="en-US" sz="3500">
                <a:solidFill>
                  <a:srgbClr val="42B200"/>
                </a:solidFill>
              </a:rPr>
              <a:t>on common stock</a:t>
            </a:r>
            <a:r>
              <a:rPr lang="en-US" altLang="en-US" sz="3500"/>
              <a:t>?</a:t>
            </a:r>
          </a:p>
        </p:txBody>
      </p:sp>
      <p:sp>
        <p:nvSpPr>
          <p:cNvPr id="145415" name="Line 7">
            <a:extLst>
              <a:ext uri="{FF2B5EF4-FFF2-40B4-BE49-F238E27FC236}">
                <a16:creationId xmlns:a16="http://schemas.microsoft.com/office/drawing/2014/main" id="{2876619E-843C-4ED8-BF74-9E6B956FD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5181600"/>
            <a:ext cx="76962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>
            <a:extLst>
              <a:ext uri="{FF2B5EF4-FFF2-40B4-BE49-F238E27FC236}">
                <a16:creationId xmlns:a16="http://schemas.microsoft.com/office/drawing/2014/main" id="{54220251-5ED7-4268-B44C-55F766E0D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114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D755FDC-88BB-45D2-AFB8-D52615E63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Bond Valuation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59B0042-CBD4-4A42-AAF1-0CA2091618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914400" lvl="1" indent="-457200"/>
            <a:r>
              <a:rPr lang="en-US" altLang="en-US"/>
              <a:t>Important Terms</a:t>
            </a:r>
          </a:p>
          <a:p>
            <a:pPr marL="914400" lvl="1" indent="-457200"/>
            <a:r>
              <a:rPr lang="en-US" altLang="en-US"/>
              <a:t>Types of Bonds</a:t>
            </a:r>
          </a:p>
          <a:p>
            <a:pPr marL="914400" lvl="1" indent="-457200"/>
            <a:r>
              <a:rPr lang="en-US" altLang="en-US"/>
              <a:t>Valuation of Bonds</a:t>
            </a:r>
          </a:p>
          <a:p>
            <a:pPr marL="914400" lvl="1" indent="-457200"/>
            <a:r>
              <a:rPr lang="en-US" altLang="en-US"/>
              <a:t>Handling Semiannual Compounding</a:t>
            </a:r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0044C33E-1327-4C78-8E1C-7A44ADFB7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114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>
            <a:extLst>
              <a:ext uri="{FF2B5EF4-FFF2-40B4-BE49-F238E27FC236}">
                <a16:creationId xmlns:a16="http://schemas.microsoft.com/office/drawing/2014/main" id="{A7C3F0A5-8CF9-4794-A5FD-462770D0B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943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1C99578-0C61-4435-9476-E91288D65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Important Bond Terms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75B735BC-4E94-40E6-BCA0-12F2462E2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500" y="3429000"/>
            <a:ext cx="8001000" cy="1371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>
              <a:defRPr/>
            </a:pPr>
            <a:r>
              <a:rPr lang="en-US" sz="2400" dirty="0"/>
              <a:t>The </a:t>
            </a:r>
            <a:r>
              <a:rPr lang="en-US" sz="2400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maturity value</a:t>
            </a:r>
            <a:r>
              <a:rPr lang="en-US" sz="24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MV</a:t>
            </a:r>
            <a:r>
              <a:rPr lang="en-US" sz="2400" dirty="0"/>
              <a:t>) [or face value] of a bond is the stated value.  In the case of a U.S. bond, the face value is usually $1,000. 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57809FA9-B486-4DC4-844A-4A68A3D1A9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943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CC368AB1-DE80-4634-B7A4-3DB2B3211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81200"/>
            <a:ext cx="8001000" cy="14478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bond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is a security or a long-term debt instrument issued by a corporation or government.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C1235FA-9426-48A7-8682-41905DC6F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65675"/>
            <a:ext cx="8001000" cy="13716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sz="2400" dirty="0"/>
              <a:t>The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maturity </a:t>
            </a:r>
            <a:r>
              <a:rPr lang="en-US" sz="2400" dirty="0"/>
              <a:t>of a bond is the </a:t>
            </a:r>
            <a:r>
              <a:rPr lang="en-US" sz="2400" u="sng" dirty="0"/>
              <a:t>stated time</a:t>
            </a:r>
            <a:r>
              <a:rPr lang="en-US" sz="2400" dirty="0"/>
              <a:t> after which the company is obligated to pay the bondholder the face value of the instrument.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  <p:bldP spid="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>
            <a:extLst>
              <a:ext uri="{FF2B5EF4-FFF2-40B4-BE49-F238E27FC236}">
                <a16:creationId xmlns:a16="http://schemas.microsoft.com/office/drawing/2014/main" id="{01EC0AE9-A980-419D-9074-32ABE302E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943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2B01D88-BEA2-4D51-957D-5458B053F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1628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Important Bond Terms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6A1A813-433F-4203-8E0F-A0DFC4A23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4495800"/>
            <a:ext cx="8610600" cy="2057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>
              <a:defRPr/>
            </a:pPr>
            <a:r>
              <a:rPr lang="en-US" sz="2400" dirty="0"/>
              <a:t>The </a:t>
            </a:r>
            <a:r>
              <a:rPr lang="en-US" sz="2400" u="sng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discount rate</a:t>
            </a:r>
            <a:r>
              <a:rPr lang="en-US" sz="2400" dirty="0">
                <a:solidFill>
                  <a:srgbClr val="42B200"/>
                </a:solidFill>
              </a:rPr>
              <a:t> </a:t>
            </a:r>
            <a:r>
              <a:rPr lang="en-US" sz="2400" dirty="0"/>
              <a:t>or capitalization rate (applied to the CF stream) is dependent on the risk of the bond. It consists of risk-free rate (basic yield of Treasury Bonds) plus a premium for risk (for non-T-Bonds)</a:t>
            </a:r>
          </a:p>
        </p:txBody>
      </p:sp>
      <p:sp>
        <p:nvSpPr>
          <p:cNvPr id="18437" name="Line 5">
            <a:extLst>
              <a:ext uri="{FF2B5EF4-FFF2-40B4-BE49-F238E27FC236}">
                <a16:creationId xmlns:a16="http://schemas.microsoft.com/office/drawing/2014/main" id="{1A7DBF80-E864-4003-885E-3C306B87C42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943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3C182652-32A0-463F-B8E9-A4E44C7FD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28800"/>
            <a:ext cx="8610600" cy="25146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The bond’s </a:t>
            </a:r>
            <a:r>
              <a:rPr lang="en-US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coupon rate*</a:t>
            </a:r>
            <a:r>
              <a:rPr 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is the stated rate of interest of the bond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i.e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The annual interest payment divided by the bond’s face value. 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E.g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coupon rate is 12% on a 1000$ face value bond, the company pays the holder 120$ each year until maturity.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7">
            <a:extLst>
              <a:ext uri="{FF2B5EF4-FFF2-40B4-BE49-F238E27FC236}">
                <a16:creationId xmlns:a16="http://schemas.microsoft.com/office/drawing/2014/main" id="{C5C3F272-8A43-4340-BD07-1137B0390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867400"/>
            <a:ext cx="2133600" cy="685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20483" name="Rectangle 26">
            <a:extLst>
              <a:ext uri="{FF2B5EF4-FFF2-40B4-BE49-F238E27FC236}">
                <a16:creationId xmlns:a16="http://schemas.microsoft.com/office/drawing/2014/main" id="{50EEB417-9937-46DE-AFBA-CFD3A6D55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521075"/>
            <a:ext cx="8001000" cy="1219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21CE2B4-5A1C-4DC2-B4F9-DE056B9CC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8300" y="152400"/>
            <a:ext cx="7162800" cy="838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 dirty="0"/>
              <a:t>Different Types of Bonds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C6EFF93-1553-4AD0-AE2E-8069095A5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9738" y="931863"/>
            <a:ext cx="7162800" cy="1584325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z="2000" dirty="0"/>
              <a:t>A </a:t>
            </a:r>
            <a:r>
              <a:rPr lang="en-US" sz="2000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perpetual bond</a:t>
            </a:r>
            <a:r>
              <a:rPr lang="en-US" sz="2000" dirty="0"/>
              <a:t> is a bond that </a:t>
            </a:r>
            <a:r>
              <a:rPr lang="en-US" sz="2000" i="1" dirty="0"/>
              <a:t>never</a:t>
            </a:r>
            <a:r>
              <a:rPr lang="en-US" sz="2000" dirty="0"/>
              <a:t> matures.  It has an infinite life.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2000" dirty="0" err="1"/>
              <a:t>E.g</a:t>
            </a:r>
            <a:r>
              <a:rPr lang="en-US" sz="2000" dirty="0"/>
              <a:t> CONSOLS (consolidated annuities)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2000" dirty="0"/>
              <a:t> issued by the Great Britain.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416DFAF8-1A2E-4874-BFA9-8F93742B1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3978275"/>
            <a:ext cx="15033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</a:t>
            </a:r>
            <a:r>
              <a:rPr lang="en-US" altLang="en-US" sz="2800">
                <a:solidFill>
                  <a:srgbClr val="014A01"/>
                </a:solidFill>
              </a:rPr>
              <a:t>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d</a:t>
            </a:r>
            <a:r>
              <a:rPr lang="en-US" altLang="en-US" sz="2800"/>
              <a:t>)</a:t>
            </a:r>
            <a:r>
              <a:rPr lang="en-US" altLang="en-US" sz="2800" baseline="30000"/>
              <a:t>1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F21B1DEF-2F03-47BC-B224-CF67290A2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313" y="3978275"/>
            <a:ext cx="15033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d</a:t>
            </a:r>
            <a:r>
              <a:rPr lang="en-US" altLang="en-US" sz="2800"/>
              <a:t>)</a:t>
            </a:r>
            <a:r>
              <a:rPr lang="en-US" altLang="en-US" sz="2800" baseline="30000"/>
              <a:t>2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D61416AA-5F35-4B85-9DBE-CEBEB7C62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3" y="3978275"/>
            <a:ext cx="15414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(1 + </a:t>
            </a:r>
            <a:r>
              <a:rPr lang="en-US" sz="2800">
                <a:solidFill>
                  <a:srgbClr val="42B200"/>
                </a:solidFill>
              </a:rPr>
              <a:t>k</a:t>
            </a:r>
            <a:r>
              <a:rPr lang="en-US" sz="2800" baseline="-25000">
                <a:solidFill>
                  <a:srgbClr val="42B200"/>
                </a:solidFill>
              </a:rPr>
              <a:t>d</a:t>
            </a:r>
            <a:r>
              <a:rPr lang="en-US" sz="2800"/>
              <a:t>)</a:t>
            </a:r>
            <a:r>
              <a:rPr lang="en-US" sz="28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20489" name="Rectangle 9">
            <a:extLst>
              <a:ext uri="{FF2B5EF4-FFF2-40B4-BE49-F238E27FC236}">
                <a16:creationId xmlns:a16="http://schemas.microsoft.com/office/drawing/2014/main" id="{68DF4E12-60B9-451B-8F11-EB8E98474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3657600"/>
            <a:ext cx="879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V =</a:t>
            </a:r>
          </a:p>
        </p:txBody>
      </p:sp>
      <p:sp>
        <p:nvSpPr>
          <p:cNvPr id="20490" name="Rectangle 10">
            <a:extLst>
              <a:ext uri="{FF2B5EF4-FFF2-40B4-BE49-F238E27FC236}">
                <a16:creationId xmlns:a16="http://schemas.microsoft.com/office/drawing/2014/main" id="{655BAABE-CF30-449B-9C3B-F68491802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3733800"/>
            <a:ext cx="4476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</a:t>
            </a:r>
          </a:p>
        </p:txBody>
      </p:sp>
      <p:sp>
        <p:nvSpPr>
          <p:cNvPr id="20491" name="Rectangle 11">
            <a:extLst>
              <a:ext uri="{FF2B5EF4-FFF2-40B4-BE49-F238E27FC236}">
                <a16:creationId xmlns:a16="http://schemas.microsoft.com/office/drawing/2014/main" id="{49957B9E-F59A-45D0-AD07-6064D631A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3733800"/>
            <a:ext cx="134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+ ... +</a:t>
            </a:r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id="{F510A534-0910-4C23-A4BD-E358689C9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>
            <a:extLst>
              <a:ext uri="{FF2B5EF4-FFF2-40B4-BE49-F238E27FC236}">
                <a16:creationId xmlns:a16="http://schemas.microsoft.com/office/drawing/2014/main" id="{EEA6CB4A-CC69-433C-B027-287518C60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>
            <a:extLst>
              <a:ext uri="{FF2B5EF4-FFF2-40B4-BE49-F238E27FC236}">
                <a16:creationId xmlns:a16="http://schemas.microsoft.com/office/drawing/2014/main" id="{912EDD27-7A7C-42CF-B923-B229AEA7D9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39624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Rectangle 15">
            <a:extLst>
              <a:ext uri="{FF2B5EF4-FFF2-40B4-BE49-F238E27FC236}">
                <a16:creationId xmlns:a16="http://schemas.microsoft.com/office/drawing/2014/main" id="{17DFCCEE-518D-45C2-894E-D17EA947F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9313" y="3429000"/>
            <a:ext cx="307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</a:t>
            </a:r>
          </a:p>
        </p:txBody>
      </p:sp>
      <p:sp>
        <p:nvSpPr>
          <p:cNvPr id="20496" name="Rectangle 16">
            <a:extLst>
              <a:ext uri="{FF2B5EF4-FFF2-40B4-BE49-F238E27FC236}">
                <a16:creationId xmlns:a16="http://schemas.microsoft.com/office/drawing/2014/main" id="{9E7610B7-B89E-491F-BD64-A4FCE05B7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2313" y="3429000"/>
            <a:ext cx="307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</a:t>
            </a:r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DAFE70D9-B5BB-4922-B177-A9D670719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3429000"/>
            <a:ext cx="307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</a:t>
            </a:r>
          </a:p>
        </p:txBody>
      </p:sp>
      <p:sp>
        <p:nvSpPr>
          <p:cNvPr id="20498" name="Rectangle 18">
            <a:extLst>
              <a:ext uri="{FF2B5EF4-FFF2-40B4-BE49-F238E27FC236}">
                <a16:creationId xmlns:a16="http://schemas.microsoft.com/office/drawing/2014/main" id="{0F168209-1349-47E9-A194-9DED91016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4953000"/>
            <a:ext cx="84613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/>
              <a:t>= </a:t>
            </a:r>
            <a:r>
              <a:rPr lang="en-US" altLang="en-US">
                <a:latin typeface="Symbol" panose="05050102010706020507" pitchFamily="18" charset="2"/>
              </a:rPr>
              <a:t>S</a:t>
            </a:r>
          </a:p>
        </p:txBody>
      </p:sp>
      <p:sp>
        <p:nvSpPr>
          <p:cNvPr id="13331" name="Rectangle 19">
            <a:extLst>
              <a:ext uri="{FF2B5EF4-FFF2-40B4-BE49-F238E27FC236}">
                <a16:creationId xmlns:a16="http://schemas.microsoft.com/office/drawing/2014/main" id="{AA3C9C44-E6F2-4478-A7FA-C0E262532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4710113"/>
            <a:ext cx="3984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¥</a:t>
            </a:r>
          </a:p>
        </p:txBody>
      </p:sp>
      <p:sp>
        <p:nvSpPr>
          <p:cNvPr id="20500" name="Rectangle 20">
            <a:extLst>
              <a:ext uri="{FF2B5EF4-FFF2-40B4-BE49-F238E27FC236}">
                <a16:creationId xmlns:a16="http://schemas.microsoft.com/office/drawing/2014/main" id="{AA718BD5-BE2E-46D4-B757-368C4563F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5441950"/>
            <a:ext cx="5540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/>
              <a:t>t=1</a:t>
            </a:r>
          </a:p>
        </p:txBody>
      </p:sp>
      <p:sp>
        <p:nvSpPr>
          <p:cNvPr id="20501" name="Rectangle 21">
            <a:extLst>
              <a:ext uri="{FF2B5EF4-FFF2-40B4-BE49-F238E27FC236}">
                <a16:creationId xmlns:a16="http://schemas.microsoft.com/office/drawing/2014/main" id="{3727F76E-F68B-4473-82A7-47247E84C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113" y="5197475"/>
            <a:ext cx="14493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(1 + </a:t>
            </a:r>
            <a:r>
              <a:rPr lang="en-US" altLang="en-US" sz="2800">
                <a:solidFill>
                  <a:srgbClr val="42B200"/>
                </a:solidFill>
              </a:rPr>
              <a:t>k</a:t>
            </a:r>
            <a:r>
              <a:rPr lang="en-US" altLang="en-US" sz="2800" baseline="-25000">
                <a:solidFill>
                  <a:srgbClr val="42B200"/>
                </a:solidFill>
              </a:rPr>
              <a:t>d</a:t>
            </a:r>
            <a:r>
              <a:rPr lang="en-US" altLang="en-US" sz="2800"/>
              <a:t>)</a:t>
            </a:r>
            <a:r>
              <a:rPr lang="en-US" altLang="en-US" sz="2800" baseline="30000"/>
              <a:t>t</a:t>
            </a:r>
          </a:p>
        </p:txBody>
      </p:sp>
      <p:sp>
        <p:nvSpPr>
          <p:cNvPr id="20502" name="Line 22">
            <a:extLst>
              <a:ext uri="{FF2B5EF4-FFF2-40B4-BE49-F238E27FC236}">
                <a16:creationId xmlns:a16="http://schemas.microsoft.com/office/drawing/2014/main" id="{180B3FAE-963F-4C9C-B0FB-C3E6EBB920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181600"/>
            <a:ext cx="1371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Rectangle 23">
            <a:extLst>
              <a:ext uri="{FF2B5EF4-FFF2-40B4-BE49-F238E27FC236}">
                <a16:creationId xmlns:a16="http://schemas.microsoft.com/office/drawing/2014/main" id="{1DFF855F-C8FC-4F83-BC24-0D4428F1C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513" y="4648200"/>
            <a:ext cx="307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</a:t>
            </a:r>
          </a:p>
        </p:txBody>
      </p:sp>
      <p:sp>
        <p:nvSpPr>
          <p:cNvPr id="13336" name="Rectangle 24">
            <a:extLst>
              <a:ext uri="{FF2B5EF4-FFF2-40B4-BE49-F238E27FC236}">
                <a16:creationId xmlns:a16="http://schemas.microsoft.com/office/drawing/2014/main" id="{3FB8CC8F-DBE0-4658-9F1E-6542588CF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4953000"/>
            <a:ext cx="37719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/>
              <a:t>or     </a:t>
            </a:r>
            <a:r>
              <a:rPr lang="en-US" sz="3200">
                <a:solidFill>
                  <a:schemeClr val="tx2"/>
                </a:solidFill>
              </a:rPr>
              <a:t>I </a:t>
            </a:r>
            <a:r>
              <a:rPr lang="en-US" sz="3200"/>
              <a:t>(PVIFA </a:t>
            </a:r>
            <a:r>
              <a:rPr lang="en-US" baseline="-25000">
                <a:solidFill>
                  <a:srgbClr val="42B200"/>
                </a:solidFill>
              </a:rPr>
              <a:t>k</a:t>
            </a:r>
            <a:r>
              <a:rPr lang="en-US" baseline="-50000">
                <a:solidFill>
                  <a:srgbClr val="42B200"/>
                </a:solidFill>
              </a:rPr>
              <a:t>d</a:t>
            </a:r>
            <a:r>
              <a:rPr lang="en-US" baseline="-25000"/>
              <a:t>, </a:t>
            </a:r>
            <a:r>
              <a:rPr lang="en-US" sz="32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¥</a:t>
            </a:r>
            <a:r>
              <a:rPr lang="en-US" baseline="-25000"/>
              <a:t> </a:t>
            </a:r>
            <a:r>
              <a:rPr lang="en-US"/>
              <a:t>)</a:t>
            </a:r>
          </a:p>
        </p:txBody>
      </p:sp>
      <p:sp>
        <p:nvSpPr>
          <p:cNvPr id="13337" name="Rectangle 25">
            <a:extLst>
              <a:ext uri="{FF2B5EF4-FFF2-40B4-BE49-F238E27FC236}">
                <a16:creationId xmlns:a16="http://schemas.microsoft.com/office/drawing/2014/main" id="{C42A13A0-2469-4FA4-976F-838F4DC51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867400"/>
            <a:ext cx="642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/>
              <a:t>V =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/>
              <a:t> / </a:t>
            </a:r>
            <a:r>
              <a:rPr 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</a:t>
            </a:r>
            <a:r>
              <a:rPr lang="en-US" baseline="-25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/>
              <a:t> 	[</a:t>
            </a:r>
            <a:r>
              <a:rPr lang="en-US" i="1"/>
              <a:t>Reduced Form</a:t>
            </a:r>
            <a:r>
              <a:rPr lang="en-US"/>
              <a:t>]</a:t>
            </a:r>
          </a:p>
        </p:txBody>
      </p:sp>
      <p:sp>
        <p:nvSpPr>
          <p:cNvPr id="20506" name="Rectangle 4">
            <a:extLst>
              <a:ext uri="{FF2B5EF4-FFF2-40B4-BE49-F238E27FC236}">
                <a16:creationId xmlns:a16="http://schemas.microsoft.com/office/drawing/2014/main" id="{940F86DE-909C-4D6A-A564-A03233CE1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530475"/>
            <a:ext cx="8723313" cy="928688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2000"/>
              <a:t>The PV of a perpetual bond is equal to the Capitalized Value of an infinite stream of Interest Payments.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winkles">
  <a:themeElements>
    <a:clrScheme name="">
      <a:dk1>
        <a:srgbClr val="003530"/>
      </a:dk1>
      <a:lt1>
        <a:srgbClr val="FFFFFF"/>
      </a:lt1>
      <a:dk2>
        <a:srgbClr val="114FFB"/>
      </a:dk2>
      <a:lt2>
        <a:srgbClr val="CECECE"/>
      </a:lt2>
      <a:accent1>
        <a:srgbClr val="FAFD00"/>
      </a:accent1>
      <a:accent2>
        <a:srgbClr val="FFA27C"/>
      </a:accent2>
      <a:accent3>
        <a:srgbClr val="FFFFFF"/>
      </a:accent3>
      <a:accent4>
        <a:srgbClr val="002C27"/>
      </a:accent4>
      <a:accent5>
        <a:srgbClr val="FCFEAA"/>
      </a:accent5>
      <a:accent6>
        <a:srgbClr val="E79270"/>
      </a:accent6>
      <a:hlink>
        <a:srgbClr val="E5405D"/>
      </a:hlink>
      <a:folHlink>
        <a:srgbClr val="DADADA"/>
      </a:folHlink>
    </a:clrScheme>
    <a:fontScheme name="twink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d:\msoffice\powerpnt\template\sldshow\twinkles.ppt</Template>
  <TotalTime>5217</TotalTime>
  <Pages>62</Pages>
  <Words>3644</Words>
  <Application>Microsoft Office PowerPoint</Application>
  <PresentationFormat>On-screen Show (4:3)</PresentationFormat>
  <Paragraphs>436</Paragraphs>
  <Slides>59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Monotype Sorts</vt:lpstr>
      <vt:lpstr>Symbol</vt:lpstr>
      <vt:lpstr>twinkles</vt:lpstr>
      <vt:lpstr>Chapter 4</vt:lpstr>
      <vt:lpstr>The Valuation of   Long-Term Securities</vt:lpstr>
      <vt:lpstr>What is Value?</vt:lpstr>
      <vt:lpstr>What is Value?</vt:lpstr>
      <vt:lpstr>What is Value?</vt:lpstr>
      <vt:lpstr>Bond Valuation</vt:lpstr>
      <vt:lpstr>Important Bond Terms</vt:lpstr>
      <vt:lpstr>Important Bond Terms</vt:lpstr>
      <vt:lpstr>Different Types of Bonds</vt:lpstr>
      <vt:lpstr>Perpetual Bond Example</vt:lpstr>
      <vt:lpstr>Different Types of Bonds</vt:lpstr>
      <vt:lpstr>Coupon Bond Example</vt:lpstr>
      <vt:lpstr>Different Types of Bonds</vt:lpstr>
      <vt:lpstr>Zero-Coupon Bond Example</vt:lpstr>
      <vt:lpstr>Semiannual Compounding</vt:lpstr>
      <vt:lpstr>Semiannual Compounding</vt:lpstr>
      <vt:lpstr>Semiannual Coupon Bond Example</vt:lpstr>
      <vt:lpstr>Preferred Stock Valuation</vt:lpstr>
      <vt:lpstr>Preferred Stock Valuation</vt:lpstr>
      <vt:lpstr>Preferred Stock Example</vt:lpstr>
      <vt:lpstr>Common Stock Valuation</vt:lpstr>
      <vt:lpstr>Common Stock Valuation</vt:lpstr>
      <vt:lpstr>Dividend Valuation Model</vt:lpstr>
      <vt:lpstr>Adjusted Dividend Valuation Model</vt:lpstr>
      <vt:lpstr>Dividend Growth Pattern Assumptions</vt:lpstr>
      <vt:lpstr>Constant Growth Model</vt:lpstr>
      <vt:lpstr>Constant Growth Model Example</vt:lpstr>
      <vt:lpstr>Zero Growth Model</vt:lpstr>
      <vt:lpstr>Zero Growth    Model Example</vt:lpstr>
      <vt:lpstr>Calculating Rates of Return (or Yields)</vt:lpstr>
      <vt:lpstr>Determining Bond YTM</vt:lpstr>
      <vt:lpstr>Determining the YTM</vt:lpstr>
      <vt:lpstr>YTM Solution (Try 9%)</vt:lpstr>
      <vt:lpstr>YTM Solution (Try 7%)</vt:lpstr>
      <vt:lpstr>YTM Solution (Interpolate)</vt:lpstr>
      <vt:lpstr>YTM Solution (Interpolate)</vt:lpstr>
      <vt:lpstr>YTM Solution (Interpolate)</vt:lpstr>
      <vt:lpstr>Determining Semiannual Coupon Bond YTM</vt:lpstr>
      <vt:lpstr>Determining the Semiannual Coupon Bond YTM</vt:lpstr>
      <vt:lpstr>Determining Semiannual Coupon Bond YTM</vt:lpstr>
      <vt:lpstr>Determining Semiannual Coupon Bond YTM</vt:lpstr>
      <vt:lpstr>Bond Price-Yield Relationship</vt:lpstr>
      <vt:lpstr>Bond Price-Yield Relationship</vt:lpstr>
      <vt:lpstr>Bond Price-Yield Relationship</vt:lpstr>
      <vt:lpstr>Bond Price-Yield Relationship</vt:lpstr>
      <vt:lpstr>Bond Price-Yield Relationship (Rising Rates)</vt:lpstr>
      <vt:lpstr>Bond Price-Yield Relationship</vt:lpstr>
      <vt:lpstr>Bond Price-Yield Relationship</vt:lpstr>
      <vt:lpstr>Bond Price-Yield Relationship (Declining Rates)</vt:lpstr>
      <vt:lpstr>The Role of Bond Maturity</vt:lpstr>
      <vt:lpstr>Bond Price-Yield Relationship</vt:lpstr>
      <vt:lpstr>The Role of Bond Maturity</vt:lpstr>
      <vt:lpstr>The Role of the Coupon Rate</vt:lpstr>
      <vt:lpstr>Example of the Role of the Coupon Rate</vt:lpstr>
      <vt:lpstr>Example of the Role of the Coupon Rate</vt:lpstr>
      <vt:lpstr>Determining the Yield on Preferred Stock</vt:lpstr>
      <vt:lpstr>Preferred Stock Yield Example</vt:lpstr>
      <vt:lpstr>Determining the Yield on Common Stock</vt:lpstr>
      <vt:lpstr>Common Stock  Yield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4 -- The Valuation of Long-Term Securities</dc:title>
  <dc:subject>Van Horne / Wachowicz Tenth Edition</dc:subject>
  <dc:creator>Gregory A. Kuhlemeyer</dc:creator>
  <cp:keywords/>
  <dc:description/>
  <cp:lastModifiedBy>Majid Shah</cp:lastModifiedBy>
  <cp:revision>71</cp:revision>
  <cp:lastPrinted>1996-12-02T07:49:04Z</cp:lastPrinted>
  <dcterms:created xsi:type="dcterms:W3CDTF">1997-01-20T21:30:06Z</dcterms:created>
  <dcterms:modified xsi:type="dcterms:W3CDTF">2020-04-12T14:51:24Z</dcterms:modified>
</cp:coreProperties>
</file>